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2"/>
  </p:notesMasterIdLst>
  <p:sldIdLst>
    <p:sldId id="256" r:id="rId2"/>
    <p:sldId id="373" r:id="rId3"/>
    <p:sldId id="258" r:id="rId4"/>
    <p:sldId id="259" r:id="rId5"/>
    <p:sldId id="260" r:id="rId6"/>
    <p:sldId id="261" r:id="rId7"/>
    <p:sldId id="262" r:id="rId8"/>
    <p:sldId id="319" r:id="rId9"/>
    <p:sldId id="320" r:id="rId10"/>
    <p:sldId id="322" r:id="rId11"/>
    <p:sldId id="385" r:id="rId12"/>
    <p:sldId id="386" r:id="rId13"/>
    <p:sldId id="387" r:id="rId14"/>
    <p:sldId id="388" r:id="rId15"/>
    <p:sldId id="389" r:id="rId16"/>
    <p:sldId id="390" r:id="rId17"/>
    <p:sldId id="398" r:id="rId18"/>
    <p:sldId id="399" r:id="rId19"/>
    <p:sldId id="374" r:id="rId20"/>
    <p:sldId id="330" r:id="rId21"/>
    <p:sldId id="332" r:id="rId22"/>
    <p:sldId id="333" r:id="rId23"/>
    <p:sldId id="334" r:id="rId24"/>
    <p:sldId id="335" r:id="rId25"/>
    <p:sldId id="336" r:id="rId26"/>
    <p:sldId id="329" r:id="rId27"/>
    <p:sldId id="326" r:id="rId28"/>
    <p:sldId id="273" r:id="rId29"/>
    <p:sldId id="274" r:id="rId30"/>
    <p:sldId id="275" r:id="rId31"/>
    <p:sldId id="337" r:id="rId32"/>
    <p:sldId id="338" r:id="rId33"/>
    <p:sldId id="339" r:id="rId34"/>
    <p:sldId id="340" r:id="rId35"/>
    <p:sldId id="341" r:id="rId36"/>
    <p:sldId id="342" r:id="rId37"/>
    <p:sldId id="343" r:id="rId38"/>
    <p:sldId id="344" r:id="rId39"/>
    <p:sldId id="345" r:id="rId40"/>
    <p:sldId id="350" r:id="rId41"/>
    <p:sldId id="346" r:id="rId42"/>
    <p:sldId id="347" r:id="rId43"/>
    <p:sldId id="348" r:id="rId44"/>
    <p:sldId id="351" r:id="rId45"/>
    <p:sldId id="363" r:id="rId46"/>
    <p:sldId id="364" r:id="rId47"/>
    <p:sldId id="365" r:id="rId48"/>
    <p:sldId id="352" r:id="rId49"/>
    <p:sldId id="356" r:id="rId50"/>
    <p:sldId id="357" r:id="rId51"/>
    <p:sldId id="358" r:id="rId52"/>
    <p:sldId id="360" r:id="rId53"/>
    <p:sldId id="361" r:id="rId54"/>
    <p:sldId id="372" r:id="rId55"/>
    <p:sldId id="311" r:id="rId56"/>
    <p:sldId id="392" r:id="rId57"/>
    <p:sldId id="393" r:id="rId58"/>
    <p:sldId id="394" r:id="rId59"/>
    <p:sldId id="395" r:id="rId60"/>
    <p:sldId id="397" r:id="rId61"/>
    <p:sldId id="396" r:id="rId62"/>
    <p:sldId id="400" r:id="rId63"/>
    <p:sldId id="401" r:id="rId64"/>
    <p:sldId id="402" r:id="rId65"/>
    <p:sldId id="403" r:id="rId66"/>
    <p:sldId id="404" r:id="rId67"/>
    <p:sldId id="405" r:id="rId68"/>
    <p:sldId id="406" r:id="rId69"/>
    <p:sldId id="407" r:id="rId70"/>
    <p:sldId id="362" r:id="rId71"/>
    <p:sldId id="307" r:id="rId72"/>
    <p:sldId id="308" r:id="rId73"/>
    <p:sldId id="309" r:id="rId74"/>
    <p:sldId id="310" r:id="rId75"/>
    <p:sldId id="312" r:id="rId76"/>
    <p:sldId id="313" r:id="rId77"/>
    <p:sldId id="314" r:id="rId78"/>
    <p:sldId id="315" r:id="rId79"/>
    <p:sldId id="316" r:id="rId80"/>
    <p:sldId id="324"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8" autoAdjust="0"/>
    <p:restoredTop sz="70511" autoAdjust="0"/>
  </p:normalViewPr>
  <p:slideViewPr>
    <p:cSldViewPr>
      <p:cViewPr varScale="1">
        <p:scale>
          <a:sx n="55" d="100"/>
          <a:sy n="55" d="100"/>
        </p:scale>
        <p:origin x="-1524" y="-90"/>
      </p:cViewPr>
      <p:guideLst>
        <p:guide orient="horz" pos="2160"/>
        <p:guide pos="2880"/>
      </p:guideLst>
    </p:cSldViewPr>
  </p:slideViewPr>
  <p:notesTextViewPr>
    <p:cViewPr>
      <p:scale>
        <a:sx n="1" d="1"/>
        <a:sy n="1" d="1"/>
      </p:scale>
      <p:origin x="0" y="0"/>
    </p:cViewPr>
  </p:notesTextViewPr>
  <p:sorterViewPr>
    <p:cViewPr>
      <p:scale>
        <a:sx n="100" d="100"/>
        <a:sy n="100" d="100"/>
      </p:scale>
      <p:origin x="0" y="166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9BB9D2-EDD9-48E2-B9F9-315E3D68A2F1}" type="datetimeFigureOut">
              <a:rPr lang="en-US" smtClean="0"/>
              <a:t>3/5/2012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43D6FD-D114-476B-9ABC-BEC792888744}" type="slidenum">
              <a:rPr lang="en-US" smtClean="0"/>
              <a:t>‹#›</a:t>
            </a:fld>
            <a:endParaRPr lang="en-US"/>
          </a:p>
        </p:txBody>
      </p:sp>
    </p:spTree>
    <p:extLst>
      <p:ext uri="{BB962C8B-B14F-4D97-AF65-F5344CB8AC3E}">
        <p14:creationId xmlns:p14="http://schemas.microsoft.com/office/powerpoint/2010/main" val="248303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The MAX IV facility is a 3rd generation light source currently under construction in Lund, Sweden. It includes two storage rings at 1.5 and 3 GeV, along with a 3 GeV linear accelerator that will act both as injector for the storage rings as well as a source for a Short Pulse Facility (SPF). The current status of the project will be presented, with an emphasis on the 3 GeV storage ring.</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1</a:t>
            </a:fld>
            <a:endParaRPr lang="en-US"/>
          </a:p>
        </p:txBody>
      </p:sp>
    </p:spTree>
    <p:extLst>
      <p:ext uri="{BB962C8B-B14F-4D97-AF65-F5344CB8AC3E}">
        <p14:creationId xmlns:p14="http://schemas.microsoft.com/office/powerpoint/2010/main" val="2517897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Arrows show the evolution</a:t>
            </a:r>
            <a:r>
              <a:rPr lang="en-US" baseline="0" dirty="0" smtClean="0"/>
              <a:t> in time, from the current thermionic gun for MAX I/II/III injection, to photo-cathode RF gun for the MAX-lab test-FEL, to the decision to use a photo-cathode RF gun for the SPF and a thermionic RF gun with 180 degree bend and chopper for injection.</a:t>
            </a:r>
          </a:p>
          <a:p>
            <a:endParaRPr lang="en-US" baseline="0" dirty="0" smtClean="0"/>
          </a:p>
          <a:p>
            <a:r>
              <a:rPr lang="en-US" baseline="0" dirty="0" smtClean="0"/>
              <a:t>Final arrow is a “may-be”.</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59</a:t>
            </a:fld>
            <a:endParaRPr lang="en-US"/>
          </a:p>
        </p:txBody>
      </p:sp>
    </p:spTree>
    <p:extLst>
      <p:ext uri="{BB962C8B-B14F-4D97-AF65-F5344CB8AC3E}">
        <p14:creationId xmlns:p14="http://schemas.microsoft.com/office/powerpoint/2010/main" val="307800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Tracy-3 tracking</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65</a:t>
            </a:fld>
            <a:endParaRPr lang="en-US"/>
          </a:p>
        </p:txBody>
      </p:sp>
    </p:spTree>
    <p:extLst>
      <p:ext uri="{BB962C8B-B14F-4D97-AF65-F5344CB8AC3E}">
        <p14:creationId xmlns:p14="http://schemas.microsoft.com/office/powerpoint/2010/main" val="70844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DIMAD tracking data at injection point</a:t>
            </a:r>
          </a:p>
          <a:p>
            <a:endParaRPr lang="en-US" dirty="0" smtClean="0"/>
          </a:p>
          <a:p>
            <a:r>
              <a:rPr lang="en-US" dirty="0" smtClean="0"/>
              <a:t>Gaussian particle distribution, 1000 particles with a 3 sigma cut-off</a:t>
            </a:r>
          </a:p>
          <a:p>
            <a:r>
              <a:rPr lang="en-US" dirty="0" smtClean="0"/>
              <a:t>En = 10 mm mrad (corresponds to ex 1.7 nm rad)</a:t>
            </a:r>
          </a:p>
          <a:p>
            <a:r>
              <a:rPr lang="en-US" dirty="0" err="1" smtClean="0"/>
              <a:t>Sigma_b</a:t>
            </a:r>
            <a:r>
              <a:rPr lang="en-US" dirty="0" smtClean="0"/>
              <a:t> = 0.1%</a:t>
            </a:r>
          </a:p>
          <a:p>
            <a:r>
              <a:rPr lang="en-US" dirty="0" err="1" smtClean="0"/>
              <a:t>Beta_x</a:t>
            </a:r>
            <a:r>
              <a:rPr lang="en-US" dirty="0" smtClean="0"/>
              <a:t> = 13.286 @ injection</a:t>
            </a:r>
            <a:r>
              <a:rPr lang="en-US" baseline="0" dirty="0" smtClean="0"/>
              <a:t> point</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66</a:t>
            </a:fld>
            <a:endParaRPr lang="en-US"/>
          </a:p>
        </p:txBody>
      </p:sp>
    </p:spTree>
    <p:extLst>
      <p:ext uri="{BB962C8B-B14F-4D97-AF65-F5344CB8AC3E}">
        <p14:creationId xmlns:p14="http://schemas.microsoft.com/office/powerpoint/2010/main" val="317093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Press the</a:t>
            </a:r>
            <a:r>
              <a:rPr lang="en-US" baseline="0" dirty="0" smtClean="0"/>
              <a:t> following points:</a:t>
            </a:r>
          </a:p>
          <a:p>
            <a:r>
              <a:rPr lang="en-US" baseline="0" dirty="0" smtClean="0"/>
              <a:t>- Accumulation is possible</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67</a:t>
            </a:fld>
            <a:endParaRPr lang="en-US"/>
          </a:p>
        </p:txBody>
      </p:sp>
    </p:spTree>
    <p:extLst>
      <p:ext uri="{BB962C8B-B14F-4D97-AF65-F5344CB8AC3E}">
        <p14:creationId xmlns:p14="http://schemas.microsoft.com/office/powerpoint/2010/main" val="1981454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Dipole</a:t>
            </a:r>
            <a:r>
              <a:rPr lang="en-US" baseline="0" dirty="0" smtClean="0"/>
              <a:t> kickers will be made by </a:t>
            </a:r>
            <a:r>
              <a:rPr lang="en-US" baseline="0" dirty="0" err="1" smtClean="0"/>
              <a:t>Budker</a:t>
            </a:r>
            <a:r>
              <a:rPr lang="en-US" baseline="0" dirty="0" smtClean="0"/>
              <a:t> institute.</a:t>
            </a:r>
          </a:p>
          <a:p>
            <a:pPr marL="171450" indent="-171450">
              <a:buFontTx/>
              <a:buChar char="-"/>
            </a:pPr>
            <a:r>
              <a:rPr lang="en-US" baseline="0" dirty="0" smtClean="0"/>
              <a:t>Contract signed with </a:t>
            </a:r>
            <a:r>
              <a:rPr lang="en-US" baseline="0" dirty="0" err="1" smtClean="0"/>
              <a:t>Budker</a:t>
            </a:r>
            <a:endParaRPr lang="en-US" baseline="0" dirty="0" smtClean="0"/>
          </a:p>
          <a:p>
            <a:pPr marL="171450" indent="-171450">
              <a:buFontTx/>
              <a:buChar char="-"/>
            </a:pPr>
            <a:r>
              <a:rPr lang="en-US" baseline="0" dirty="0" smtClean="0"/>
              <a:t>Turn-key system</a:t>
            </a:r>
          </a:p>
          <a:p>
            <a:pPr marL="171450" indent="-171450">
              <a:buFontTx/>
              <a:buChar char="-"/>
            </a:pPr>
            <a:r>
              <a:rPr lang="en-US" baseline="0" dirty="0" smtClean="0"/>
              <a:t>Delivery during September 2013</a:t>
            </a:r>
          </a:p>
          <a:p>
            <a:pPr marL="171450" indent="-171450">
              <a:buFontTx/>
              <a:buChar char="-"/>
            </a:pPr>
            <a:endParaRPr lang="en-US" baseline="0" dirty="0" smtClean="0"/>
          </a:p>
          <a:p>
            <a:pPr marL="0" indent="0">
              <a:buFontTx/>
              <a:buNone/>
            </a:pPr>
            <a:r>
              <a:rPr lang="en-US" baseline="0" dirty="0" smtClean="0"/>
              <a:t>Multipole kickers will be handled under a framework agreement with Synchrotron SOLEIL</a:t>
            </a:r>
          </a:p>
          <a:p>
            <a:pPr marL="171450" indent="-171450">
              <a:buFontTx/>
              <a:buChar char="-"/>
            </a:pPr>
            <a:r>
              <a:rPr lang="en-US" baseline="0" dirty="0" smtClean="0"/>
              <a:t>Swedish government pay the French government some money and we may use this for the PSM development/manufacturing</a:t>
            </a:r>
          </a:p>
          <a:p>
            <a:pPr marL="171450" indent="-171450">
              <a:buFontTx/>
              <a:buChar char="-"/>
            </a:pPr>
            <a:r>
              <a:rPr lang="en-US" baseline="0" dirty="0" smtClean="0"/>
              <a:t>Looking into collaboration with SOLEIL as there is common interest in the turn-key multipole kicker system</a:t>
            </a:r>
          </a:p>
          <a:p>
            <a:pPr marL="0" indent="0">
              <a:buFontTx/>
              <a:buNone/>
            </a:pPr>
            <a:endParaRPr lang="en-US" baseline="0" dirty="0" smtClean="0"/>
          </a:p>
          <a:p>
            <a:pPr marL="0" indent="0">
              <a:buFontTx/>
              <a:buNone/>
            </a:pPr>
            <a:r>
              <a:rPr lang="en-US" baseline="0" dirty="0" smtClean="0"/>
              <a:t>What should I emphasize?</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68</a:t>
            </a:fld>
            <a:endParaRPr lang="en-US"/>
          </a:p>
        </p:txBody>
      </p:sp>
    </p:spTree>
    <p:extLst>
      <p:ext uri="{BB962C8B-B14F-4D97-AF65-F5344CB8AC3E}">
        <p14:creationId xmlns:p14="http://schemas.microsoft.com/office/powerpoint/2010/main" val="196832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Why does horizontal </a:t>
            </a:r>
            <a:r>
              <a:rPr lang="en-US" dirty="0" err="1" smtClean="0"/>
              <a:t>emittance</a:t>
            </a:r>
            <a:r>
              <a:rPr lang="en-US" dirty="0" smtClean="0"/>
              <a:t> vary?</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4</a:t>
            </a:fld>
            <a:endParaRPr lang="en-US"/>
          </a:p>
        </p:txBody>
      </p:sp>
    </p:spTree>
    <p:extLst>
      <p:ext uri="{BB962C8B-B14F-4D97-AF65-F5344CB8AC3E}">
        <p14:creationId xmlns:p14="http://schemas.microsoft.com/office/powerpoint/2010/main" val="1831002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Motivation:</a:t>
            </a:r>
          </a:p>
          <a:p>
            <a:pPr marL="171450" indent="-171450">
              <a:buFontTx/>
              <a:buChar char="-"/>
            </a:pPr>
            <a:r>
              <a:rPr lang="en-US" dirty="0" smtClean="0"/>
              <a:t>Dynamic correction of IDs is now done only with quadrupole doublets in long straights</a:t>
            </a:r>
          </a:p>
          <a:p>
            <a:pPr marL="171450" indent="-171450">
              <a:buFontTx/>
              <a:buChar char="-"/>
            </a:pPr>
            <a:endParaRPr lang="en-US" dirty="0" smtClean="0"/>
          </a:p>
          <a:p>
            <a:r>
              <a:rPr lang="en-US" dirty="0" smtClean="0"/>
              <a:t>Advantage because:</a:t>
            </a:r>
          </a:p>
          <a:p>
            <a:pPr marL="171450" indent="-171450">
              <a:buFontTx/>
              <a:buChar char="-"/>
            </a:pPr>
            <a:r>
              <a:rPr lang="en-US" dirty="0" smtClean="0"/>
              <a:t>PFSs introduced a significant dipole kick (size?)</a:t>
            </a:r>
            <a:r>
              <a:rPr lang="en-US" baseline="0" dirty="0" smtClean="0"/>
              <a:t> which cannot easily be compensated for dynamically</a:t>
            </a:r>
          </a:p>
          <a:p>
            <a:pPr marL="628650" lvl="1" indent="-171450">
              <a:buFontTx/>
              <a:buChar char="-"/>
            </a:pPr>
            <a:r>
              <a:rPr lang="en-US" baseline="0" dirty="0" smtClean="0"/>
              <a:t>FOFB mainly locks down the trajectory in the straights</a:t>
            </a:r>
          </a:p>
          <a:p>
            <a:pPr marL="628650" lvl="1" indent="-171450">
              <a:buFontTx/>
              <a:buChar char="-"/>
            </a:pPr>
            <a:r>
              <a:rPr lang="en-US" baseline="0" dirty="0" err="1" smtClean="0"/>
              <a:t>Achromat</a:t>
            </a:r>
            <a:r>
              <a:rPr lang="en-US" baseline="0" dirty="0" smtClean="0"/>
              <a:t> interior is stabilized by SOFB primarily, FOFB only compensates if any DOF happen to be available; trajectory variations lead to coupling variations due to the </a:t>
            </a:r>
            <a:r>
              <a:rPr lang="en-US" baseline="0" dirty="0" err="1" smtClean="0"/>
              <a:t>sextupoles</a:t>
            </a:r>
            <a:endParaRPr lang="en-US" baseline="0" dirty="0" smtClean="0"/>
          </a:p>
          <a:p>
            <a:pPr marL="171450" indent="-171450">
              <a:buFontTx/>
              <a:buChar char="-"/>
            </a:pPr>
            <a:r>
              <a:rPr lang="en-US" baseline="0" dirty="0" smtClean="0"/>
              <a:t>Each strong ID required 0.2% tuning range in the dipole gradient. With roughly 10 strong IDs expected this is expected to be an issue; the PFS tuning range is limited by the air cooled design.</a:t>
            </a:r>
          </a:p>
          <a:p>
            <a:pPr marL="171450" indent="-171450">
              <a:buFontTx/>
              <a:buChar char="-"/>
            </a:pPr>
            <a:r>
              <a:rPr lang="en-US" baseline="0" dirty="0" smtClean="0"/>
              <a:t>Bipolar PS capable of supplying a very large current would be needed, and the switching issue may introduce issues.</a:t>
            </a:r>
          </a:p>
          <a:p>
            <a:pPr marL="171450" indent="-171450">
              <a:buFontTx/>
              <a:buChar char="-"/>
            </a:pPr>
            <a:endParaRPr lang="en-US" dirty="0" smtClean="0"/>
          </a:p>
          <a:p>
            <a:pPr marL="0" indent="0">
              <a:buFontTx/>
              <a:buNone/>
            </a:pP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5</a:t>
            </a:fld>
            <a:endParaRPr lang="en-US"/>
          </a:p>
        </p:txBody>
      </p:sp>
    </p:spTree>
    <p:extLst>
      <p:ext uri="{BB962C8B-B14F-4D97-AF65-F5344CB8AC3E}">
        <p14:creationId xmlns:p14="http://schemas.microsoft.com/office/powerpoint/2010/main" val="401498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Dynamic aperture essentially unchanged</a:t>
            </a:r>
          </a:p>
          <a:p>
            <a:r>
              <a:rPr lang="en-US" dirty="0" smtClean="0"/>
              <a:t>What is the required aperture set by?</a:t>
            </a:r>
          </a:p>
          <a:p>
            <a:endParaRPr lang="en-US" dirty="0" smtClean="0"/>
          </a:p>
          <a:p>
            <a:r>
              <a:rPr lang="en-US" sz="1200" b="0" i="0" u="none" strike="noStrike" kern="1200" baseline="0" dirty="0" smtClean="0">
                <a:solidFill>
                  <a:schemeClr val="tx1"/>
                </a:solidFill>
                <a:latin typeface="+mn-lt"/>
                <a:ea typeface="+mn-ea"/>
                <a:cs typeface="+mn-cs"/>
              </a:rPr>
              <a:t>– Injection process: ~5 mm maximum amplitude after PSM</a:t>
            </a:r>
          </a:p>
          <a:p>
            <a:r>
              <a:rPr lang="en-US" sz="1200" b="0" i="0" u="none" strike="noStrike" kern="1200" baseline="0" dirty="0" smtClean="0">
                <a:solidFill>
                  <a:schemeClr val="tx1"/>
                </a:solidFill>
                <a:latin typeface="+mn-lt"/>
                <a:ea typeface="+mn-ea"/>
                <a:cs typeface="+mn-cs"/>
              </a:rPr>
              <a:t>– Margin for error (misalignments, injection tuning)</a:t>
            </a:r>
          </a:p>
          <a:p>
            <a:r>
              <a:rPr lang="sv-SE" sz="1200" b="0" i="0" u="none" strike="noStrike" kern="1200" baseline="0" dirty="0" smtClean="0">
                <a:solidFill>
                  <a:schemeClr val="tx1"/>
                </a:solidFill>
                <a:latin typeface="+mn-lt"/>
                <a:ea typeface="+mn-ea"/>
                <a:cs typeface="+mn-cs"/>
              </a:rPr>
              <a:t>➡ ± 7 mm @ LS center</a:t>
            </a:r>
          </a:p>
          <a:p>
            <a:endParaRPr lang="en-US" sz="1200" b="0" i="0" u="none" strike="noStrike" kern="1200" baseline="0" dirty="0" smtClean="0">
              <a:solidFill>
                <a:schemeClr val="tx1"/>
              </a:solidFill>
              <a:latin typeface="+mn-lt"/>
              <a:ea typeface="+mn-ea"/>
              <a:cs typeface="+mn-cs"/>
            </a:endParaRPr>
          </a:p>
          <a:p>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Lifetime</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concern</a:t>
            </a:r>
            <a:r>
              <a:rPr lang="sv-SE" sz="1200" b="0" i="0" u="none" strike="noStrike" kern="1200" baseline="0" dirty="0" smtClean="0">
                <a:solidFill>
                  <a:schemeClr val="tx1"/>
                </a:solidFill>
                <a:latin typeface="+mn-lt"/>
                <a:ea typeface="+mn-ea"/>
                <a:cs typeface="+mn-cs"/>
              </a:rPr>
              <a:t> (</a:t>
            </a:r>
            <a:r>
              <a:rPr lang="sv-SE" sz="1200" b="0" i="0" u="none" strike="noStrike" kern="1200" baseline="0" dirty="0" err="1" smtClean="0">
                <a:solidFill>
                  <a:schemeClr val="tx1"/>
                </a:solidFill>
                <a:latin typeface="+mn-lt"/>
                <a:ea typeface="+mn-ea"/>
                <a:cs typeface="+mn-cs"/>
              </a:rPr>
              <a:t>coupling</a:t>
            </a:r>
            <a:r>
              <a:rPr lang="sv-SE"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 In-vacuum ID </a:t>
            </a:r>
            <a:r>
              <a:rPr lang="en-US" sz="1200" b="1" i="0" u="none" strike="noStrike" kern="1200" baseline="0" dirty="0" err="1" smtClean="0">
                <a:solidFill>
                  <a:schemeClr val="tx1"/>
                </a:solidFill>
                <a:latin typeface="+mn-lt"/>
                <a:ea typeface="+mn-ea"/>
                <a:cs typeface="+mn-cs"/>
              </a:rPr>
              <a:t>pmuL</a:t>
            </a:r>
            <a:r>
              <a:rPr lang="en-US" sz="1200" b="0" i="0" u="none" strike="noStrike" kern="1200" baseline="0" dirty="0" smtClean="0">
                <a:solidFill>
                  <a:schemeClr val="tx1"/>
                </a:solidFill>
                <a:latin typeface="+mn-lt"/>
                <a:ea typeface="+mn-ea"/>
                <a:cs typeface="+mn-cs"/>
              </a:rPr>
              <a:t>: min. gap 4.2 mm, total length 3.8 m</a:t>
            </a:r>
          </a:p>
          <a:p>
            <a:r>
              <a:rPr lang="en-US" sz="1200" b="0" i="0" u="none" strike="noStrike" kern="1200" baseline="0" dirty="0" smtClean="0">
                <a:solidFill>
                  <a:schemeClr val="tx1"/>
                </a:solidFill>
                <a:latin typeface="+mn-lt"/>
                <a:ea typeface="+mn-ea"/>
                <a:cs typeface="+mn-cs"/>
              </a:rPr>
              <a:t>➡ ± 2 mm @ LS center (incl. 0.5 mm safety margin)</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6</a:t>
            </a:fld>
            <a:endParaRPr lang="en-US"/>
          </a:p>
        </p:txBody>
      </p:sp>
    </p:spTree>
    <p:extLst>
      <p:ext uri="{BB962C8B-B14F-4D97-AF65-F5344CB8AC3E}">
        <p14:creationId xmlns:p14="http://schemas.microsoft.com/office/powerpoint/2010/main" val="2757071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Approximations:</a:t>
            </a:r>
          </a:p>
          <a:p>
            <a:pPr marL="171450" indent="-171450">
              <a:buFontTx/>
              <a:buChar char="-"/>
            </a:pPr>
            <a:r>
              <a:rPr lang="en-US" dirty="0" smtClean="0"/>
              <a:t>Standard 11 mm aperture chambers throughout the </a:t>
            </a:r>
            <a:r>
              <a:rPr lang="en-US" dirty="0" err="1" smtClean="0"/>
              <a:t>achromat</a:t>
            </a:r>
            <a:endParaRPr lang="en-US" dirty="0" smtClean="0"/>
          </a:p>
          <a:p>
            <a:pPr marL="171450" indent="-171450">
              <a:buFontTx/>
              <a:buChar char="-"/>
            </a:pPr>
            <a:r>
              <a:rPr lang="en-US" dirty="0" smtClean="0"/>
              <a:t>Bare lattice</a:t>
            </a:r>
          </a:p>
          <a:p>
            <a:endParaRPr lang="en-US" dirty="0" smtClean="0"/>
          </a:p>
          <a:p>
            <a:r>
              <a:rPr lang="en-US" dirty="0" smtClean="0"/>
              <a:t>1 MV corresponds to commissioning:</a:t>
            </a:r>
            <a:r>
              <a:rPr lang="sv-SE" baseline="0" dirty="0" smtClean="0"/>
              <a:t> 4 </a:t>
            </a:r>
            <a:r>
              <a:rPr lang="sv-SE" baseline="0" dirty="0" err="1" smtClean="0"/>
              <a:t>cavities</a:t>
            </a:r>
            <a:r>
              <a:rPr lang="sv-SE" baseline="0" dirty="0" smtClean="0"/>
              <a:t> á 250 kV</a:t>
            </a:r>
          </a:p>
          <a:p>
            <a:r>
              <a:rPr lang="en-US" baseline="0" dirty="0" smtClean="0"/>
              <a:t>1.8 MV corresponds to final configuration: 6 cavities á 300 kV</a:t>
            </a:r>
          </a:p>
          <a:p>
            <a:endParaRPr lang="en-US" dirty="0" smtClean="0"/>
          </a:p>
        </p:txBody>
      </p:sp>
      <p:sp>
        <p:nvSpPr>
          <p:cNvPr id="4" name="Platshållare för bildnummer 3"/>
          <p:cNvSpPr>
            <a:spLocks noGrp="1"/>
          </p:cNvSpPr>
          <p:nvPr>
            <p:ph type="sldNum" sz="quarter" idx="10"/>
          </p:nvPr>
        </p:nvSpPr>
        <p:spPr/>
        <p:txBody>
          <a:bodyPr/>
          <a:lstStyle/>
          <a:p>
            <a:fld id="{D143D6FD-D114-476B-9ABC-BEC792888744}" type="slidenum">
              <a:rPr lang="en-US" smtClean="0"/>
              <a:t>10</a:t>
            </a:fld>
            <a:endParaRPr lang="en-US"/>
          </a:p>
        </p:txBody>
      </p:sp>
    </p:spTree>
    <p:extLst>
      <p:ext uri="{BB962C8B-B14F-4D97-AF65-F5344CB8AC3E}">
        <p14:creationId xmlns:p14="http://schemas.microsoft.com/office/powerpoint/2010/main" val="3982912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Collaboration establishe</a:t>
            </a:r>
            <a:r>
              <a:rPr lang="en-US" baseline="0" dirty="0" smtClean="0"/>
              <a:t>d with CERN to develop the coating procedure for the more complex chambers (VC1, VC2).</a:t>
            </a:r>
          </a:p>
          <a:p>
            <a:r>
              <a:rPr lang="en-US" baseline="0" dirty="0" smtClean="0"/>
              <a:t>Prototype work going on at CERN.</a:t>
            </a:r>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17</a:t>
            </a:fld>
            <a:endParaRPr lang="en-US"/>
          </a:p>
        </p:txBody>
      </p:sp>
    </p:spTree>
    <p:extLst>
      <p:ext uri="{BB962C8B-B14F-4D97-AF65-F5344CB8AC3E}">
        <p14:creationId xmlns:p14="http://schemas.microsoft.com/office/powerpoint/2010/main" val="759018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1B0008C3-DB91-4B1D-BD10-AD41F129C6A2}" type="slidenum">
              <a:rPr lang="sv-SE"/>
              <a:pPr/>
              <a:t>44</a:t>
            </a:fld>
            <a:endParaRPr lang="sv-SE"/>
          </a:p>
        </p:txBody>
      </p:sp>
      <p:sp>
        <p:nvSpPr>
          <p:cNvPr id="5121" name="Rectangle 1"/>
          <p:cNvSpPr txBox="1">
            <a:spLocks noGrp="1" noRot="1" noChangeAspect="1" noChangeArrowheads="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2" name="Rectangle 2"/>
          <p:cNvSpPr txBox="1">
            <a:spLocks noGrp="1" noChangeArrowheads="1"/>
          </p:cNvSpPr>
          <p:nvPr>
            <p:ph type="body" idx="1"/>
          </p:nvPr>
        </p:nvSpPr>
        <p:spPr bwMode="auto">
          <a:xfrm>
            <a:off x="913805" y="4342191"/>
            <a:ext cx="5030391" cy="411540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sldNum"/>
          </p:nvPr>
        </p:nvSpPr>
        <p:spPr>
          <a:ln/>
        </p:spPr>
        <p:txBody>
          <a:bodyPr/>
          <a:lstStyle/>
          <a:p>
            <a:fld id="{D7FB9096-CC6C-42B5-8FC5-2FAA1E666EA8}" type="slidenum">
              <a:rPr lang="sv-SE"/>
              <a:pPr/>
              <a:t>47</a:t>
            </a:fld>
            <a:endParaRPr lang="sv-SE"/>
          </a:p>
        </p:txBody>
      </p:sp>
      <p:sp>
        <p:nvSpPr>
          <p:cNvPr id="6145" name="Rectangle 1"/>
          <p:cNvSpPr txBox="1">
            <a:spLocks noGrp="1" noRot="1" noChangeAspect="1" noChangeArrowheads="1"/>
          </p:cNvSpPr>
          <p:nvPr>
            <p:ph type="sldImg"/>
          </p:nvPr>
        </p:nvSpPr>
        <p:spPr bwMode="auto">
          <a:xfrm>
            <a:off x="1144588" y="685800"/>
            <a:ext cx="4568825" cy="34274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Rectangle 2"/>
          <p:cNvSpPr txBox="1">
            <a:spLocks noGrp="1" noChangeArrowheads="1"/>
          </p:cNvSpPr>
          <p:nvPr>
            <p:ph type="body" idx="1"/>
          </p:nvPr>
        </p:nvSpPr>
        <p:spPr bwMode="auto">
          <a:xfrm>
            <a:off x="913805" y="4342191"/>
            <a:ext cx="5030391" cy="411540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D143D6FD-D114-476B-9ABC-BEC792888744}" type="slidenum">
              <a:rPr lang="en-US" smtClean="0"/>
              <a:t>56</a:t>
            </a:fld>
            <a:endParaRPr lang="en-US"/>
          </a:p>
        </p:txBody>
      </p:sp>
    </p:spTree>
    <p:extLst>
      <p:ext uri="{BB962C8B-B14F-4D97-AF65-F5344CB8AC3E}">
        <p14:creationId xmlns:p14="http://schemas.microsoft.com/office/powerpoint/2010/main" val="792069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241765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133168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12725"/>
            <a:ext cx="2133600" cy="5913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5750" y="212725"/>
            <a:ext cx="6248400" cy="5913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239647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dirty="0"/>
          </a:p>
        </p:txBody>
      </p:sp>
    </p:spTree>
    <p:extLst>
      <p:ext uri="{BB962C8B-B14F-4D97-AF65-F5344CB8AC3E}">
        <p14:creationId xmlns:p14="http://schemas.microsoft.com/office/powerpoint/2010/main" val="186069633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77538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1281998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3131572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2853294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286337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937866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a:xfrm>
            <a:off x="1476375" y="6381750"/>
            <a:ext cx="7381875" cy="339725"/>
          </a:xfrm>
          <a:prstGeom prst="rect">
            <a:avLst/>
          </a:prstGeom>
        </p:spPr>
        <p:txBody>
          <a:bodyPr/>
          <a:lstStyle>
            <a:lvl1pPr>
              <a:defRPr/>
            </a:lvl1pPr>
          </a:lstStyle>
          <a:p>
            <a:r>
              <a:rPr lang="sv-SE" smtClean="0"/>
              <a:t>Magnus Sjöström        March 5, 2012</a:t>
            </a:r>
            <a:endParaRPr lang="de-DE"/>
          </a:p>
        </p:txBody>
      </p:sp>
    </p:spTree>
    <p:extLst>
      <p:ext uri="{BB962C8B-B14F-4D97-AF65-F5344CB8AC3E}">
        <p14:creationId xmlns:p14="http://schemas.microsoft.com/office/powerpoint/2010/main" val="263014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285750" y="212725"/>
            <a:ext cx="8534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3252" name="Rectangle 4"/>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5" name="Bildobjekt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72200" y="6368656"/>
            <a:ext cx="2467252" cy="471272"/>
          </a:xfrm>
          <a:prstGeom prst="rect">
            <a:avLst/>
          </a:prstGeom>
        </p:spPr>
      </p:pic>
    </p:spTree>
    <p:extLst>
      <p:ext uri="{BB962C8B-B14F-4D97-AF65-F5344CB8AC3E}">
        <p14:creationId xmlns:p14="http://schemas.microsoft.com/office/powerpoint/2010/main" val="2338370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pitchFamily="34" charset="0"/>
        </a:defRPr>
      </a:lvl2pPr>
      <a:lvl3pPr algn="l" rtl="0" eaLnBrk="0" fontAlgn="base" hangingPunct="0">
        <a:spcBef>
          <a:spcPct val="0"/>
        </a:spcBef>
        <a:spcAft>
          <a:spcPct val="0"/>
        </a:spcAft>
        <a:defRPr sz="3600" b="1">
          <a:solidFill>
            <a:schemeClr val="bg1"/>
          </a:solidFill>
          <a:latin typeface="Arial" pitchFamily="34" charset="0"/>
        </a:defRPr>
      </a:lvl3pPr>
      <a:lvl4pPr algn="l" rtl="0" eaLnBrk="0" fontAlgn="base" hangingPunct="0">
        <a:spcBef>
          <a:spcPct val="0"/>
        </a:spcBef>
        <a:spcAft>
          <a:spcPct val="0"/>
        </a:spcAft>
        <a:defRPr sz="3600" b="1">
          <a:solidFill>
            <a:schemeClr val="bg1"/>
          </a:solidFill>
          <a:latin typeface="Arial" pitchFamily="34" charset="0"/>
        </a:defRPr>
      </a:lvl4pPr>
      <a:lvl5pPr algn="l" rtl="0" eaLnBrk="0" fontAlgn="base" hangingPunct="0">
        <a:spcBef>
          <a:spcPct val="0"/>
        </a:spcBef>
        <a:spcAft>
          <a:spcPct val="0"/>
        </a:spcAft>
        <a:defRPr sz="3600" b="1">
          <a:solidFill>
            <a:schemeClr val="bg1"/>
          </a:solidFill>
          <a:latin typeface="Arial" pitchFamily="34" charset="0"/>
        </a:defRPr>
      </a:lvl5pPr>
      <a:lvl6pPr marL="457200" algn="l" rtl="0" eaLnBrk="0" fontAlgn="base" hangingPunct="0">
        <a:spcBef>
          <a:spcPct val="0"/>
        </a:spcBef>
        <a:spcAft>
          <a:spcPct val="0"/>
        </a:spcAft>
        <a:defRPr sz="3600" b="1">
          <a:solidFill>
            <a:schemeClr val="bg1"/>
          </a:solidFill>
          <a:latin typeface="Arial" pitchFamily="34" charset="0"/>
        </a:defRPr>
      </a:lvl6pPr>
      <a:lvl7pPr marL="914400" algn="l" rtl="0" eaLnBrk="0" fontAlgn="base" hangingPunct="0">
        <a:spcBef>
          <a:spcPct val="0"/>
        </a:spcBef>
        <a:spcAft>
          <a:spcPct val="0"/>
        </a:spcAft>
        <a:defRPr sz="3600" b="1">
          <a:solidFill>
            <a:schemeClr val="bg1"/>
          </a:solidFill>
          <a:latin typeface="Arial" pitchFamily="34" charset="0"/>
        </a:defRPr>
      </a:lvl7pPr>
      <a:lvl8pPr marL="1371600" algn="l" rtl="0" eaLnBrk="0" fontAlgn="base" hangingPunct="0">
        <a:spcBef>
          <a:spcPct val="0"/>
        </a:spcBef>
        <a:spcAft>
          <a:spcPct val="0"/>
        </a:spcAft>
        <a:defRPr sz="3600" b="1">
          <a:solidFill>
            <a:schemeClr val="bg1"/>
          </a:solidFill>
          <a:latin typeface="Arial" pitchFamily="34" charset="0"/>
        </a:defRPr>
      </a:lvl8pPr>
      <a:lvl9pPr marL="1828800" algn="l" rtl="0" eaLnBrk="0" fontAlgn="base" hangingPunct="0">
        <a:spcBef>
          <a:spcPct val="0"/>
        </a:spcBef>
        <a:spcAft>
          <a:spcPct val="0"/>
        </a:spcAft>
        <a:defRPr sz="3600" b="1">
          <a:solidFill>
            <a:schemeClr val="bg1"/>
          </a:solidFill>
          <a:latin typeface="Arial" pitchFamily="34" charset="0"/>
        </a:defRPr>
      </a:lvl9pPr>
    </p:titleStyle>
    <p:bodyStyle>
      <a:lvl1pPr marL="342900" indent="-342900" algn="l" rtl="0" eaLnBrk="0" fontAlgn="base" hangingPunct="0">
        <a:spcBef>
          <a:spcPct val="20000"/>
        </a:spcBef>
        <a:spcAft>
          <a:spcPct val="0"/>
        </a:spcAft>
        <a:defRPr sz="24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emf"/><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emf"/><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jpeg"/><Relationship Id="rId1" Type="http://schemas.openxmlformats.org/officeDocument/2006/relationships/slideLayout" Target="../slideLayouts/slideLayout1.xml"/><Relationship Id="rId5" Type="http://schemas.openxmlformats.org/officeDocument/2006/relationships/image" Target="../media/image71.emf"/><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www.maxlab.lu.se/local/photos/101027_Maxiv_site_drilling/content/index.html" TargetMode="Externa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eg"/></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0.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slide" Target="slide26.xml"/><Relationship Id="rId1" Type="http://schemas.openxmlformats.org/officeDocument/2006/relationships/slideLayout" Target="../slideLayouts/slideLayout2.xml"/><Relationship Id="rId4" Type="http://schemas.openxmlformats.org/officeDocument/2006/relationships/slide" Target="slide25.xml"/></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08" descr="bakgrund"/>
          <p:cNvPicPr>
            <a:picLocks noChangeArrowheads="1"/>
          </p:cNvPicPr>
          <p:nvPr/>
        </p:nvPicPr>
        <p:blipFill>
          <a:blip r:embed="rId3" cstate="print">
            <a:extLst>
              <a:ext uri="{28A0092B-C50C-407E-A947-70E740481C1C}">
                <a14:useLocalDpi xmlns:a14="http://schemas.microsoft.com/office/drawing/2010/main" val="0"/>
              </a:ext>
            </a:extLst>
          </a:blip>
          <a:srcRect l="36536" t="23534" r="27779" b="47618"/>
          <a:stretch>
            <a:fillRect/>
          </a:stretch>
        </p:blipFill>
        <p:spPr bwMode="auto">
          <a:xfrm>
            <a:off x="0" y="1052513"/>
            <a:ext cx="9144000" cy="5257800"/>
          </a:xfrm>
          <a:prstGeom prst="rect">
            <a:avLst/>
          </a:prstGeom>
          <a:noFill/>
          <a:ln w="9525">
            <a:noFill/>
            <a:miter lim="800000"/>
            <a:headEnd/>
            <a:tailEnd/>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6280" y="3073552"/>
            <a:ext cx="3888432" cy="2355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txBox="1">
            <a:spLocks noChangeArrowheads="1"/>
          </p:cNvSpPr>
          <p:nvPr/>
        </p:nvSpPr>
        <p:spPr bwMode="auto">
          <a:xfrm>
            <a:off x="0" y="1243486"/>
            <a:ext cx="8712968"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400" b="1">
                <a:solidFill>
                  <a:schemeClr val="accent2"/>
                </a:solidFill>
                <a:latin typeface="+mn-lt"/>
                <a:ea typeface="+mn-ea"/>
                <a:cs typeface="+mn-cs"/>
              </a:defRPr>
            </a:lvl1pPr>
            <a:lvl2pPr marL="457200" indent="0" algn="ctr" rtl="0" eaLnBrk="0" fontAlgn="base" hangingPunct="0">
              <a:spcBef>
                <a:spcPct val="20000"/>
              </a:spcBef>
              <a:spcAft>
                <a:spcPct val="0"/>
              </a:spcAft>
              <a:buNone/>
              <a:defRPr>
                <a:solidFill>
                  <a:schemeClr val="tx1"/>
                </a:solidFill>
                <a:latin typeface="+mn-lt"/>
              </a:defRPr>
            </a:lvl2pPr>
            <a:lvl3pPr marL="914400" indent="0" algn="ctr" rtl="0" eaLnBrk="0" fontAlgn="base" hangingPunct="0">
              <a:spcBef>
                <a:spcPct val="20000"/>
              </a:spcBef>
              <a:spcAft>
                <a:spcPct val="0"/>
              </a:spcAft>
              <a:buNone/>
              <a:defRPr>
                <a:solidFill>
                  <a:schemeClr val="tx1"/>
                </a:solidFill>
                <a:latin typeface="+mn-lt"/>
              </a:defRPr>
            </a:lvl3pPr>
            <a:lvl4pPr marL="1371600" indent="0" algn="ctr" rtl="0" eaLnBrk="0" fontAlgn="base" hangingPunct="0">
              <a:spcBef>
                <a:spcPct val="20000"/>
              </a:spcBef>
              <a:spcAft>
                <a:spcPct val="0"/>
              </a:spcAft>
              <a:buNone/>
              <a:defRPr>
                <a:solidFill>
                  <a:schemeClr val="tx1"/>
                </a:solidFill>
                <a:latin typeface="+mn-lt"/>
              </a:defRPr>
            </a:lvl4pPr>
            <a:lvl5pPr marL="1828800" indent="0" algn="ctr" rtl="0" eaLnBrk="0" fontAlgn="base" hangingPunct="0">
              <a:spcBef>
                <a:spcPct val="20000"/>
              </a:spcBef>
              <a:spcAft>
                <a:spcPct val="0"/>
              </a:spcAft>
              <a:buNone/>
              <a:defRPr>
                <a:solidFill>
                  <a:schemeClr val="tx1"/>
                </a:solidFill>
                <a:latin typeface="+mn-lt"/>
              </a:defRPr>
            </a:lvl5pPr>
            <a:lvl6pPr marL="2286000" indent="0" algn="ctr" rtl="0" eaLnBrk="0" fontAlgn="base" hangingPunct="0">
              <a:spcBef>
                <a:spcPct val="20000"/>
              </a:spcBef>
              <a:spcAft>
                <a:spcPct val="0"/>
              </a:spcAft>
              <a:buNone/>
              <a:defRPr>
                <a:solidFill>
                  <a:schemeClr val="tx1"/>
                </a:solidFill>
                <a:latin typeface="+mn-lt"/>
              </a:defRPr>
            </a:lvl6pPr>
            <a:lvl7pPr marL="2743200" indent="0" algn="ctr" rtl="0" eaLnBrk="0" fontAlgn="base" hangingPunct="0">
              <a:spcBef>
                <a:spcPct val="20000"/>
              </a:spcBef>
              <a:spcAft>
                <a:spcPct val="0"/>
              </a:spcAft>
              <a:buNone/>
              <a:defRPr>
                <a:solidFill>
                  <a:schemeClr val="tx1"/>
                </a:solidFill>
                <a:latin typeface="+mn-lt"/>
              </a:defRPr>
            </a:lvl7pPr>
            <a:lvl8pPr marL="3200400" indent="0" algn="ctr" rtl="0" eaLnBrk="0" fontAlgn="base" hangingPunct="0">
              <a:spcBef>
                <a:spcPct val="20000"/>
              </a:spcBef>
              <a:spcAft>
                <a:spcPct val="0"/>
              </a:spcAft>
              <a:buNone/>
              <a:defRPr>
                <a:solidFill>
                  <a:schemeClr val="tx1"/>
                </a:solidFill>
                <a:latin typeface="+mn-lt"/>
              </a:defRPr>
            </a:lvl8pPr>
            <a:lvl9pPr marL="3657600" indent="0" algn="ctr" rtl="0" eaLnBrk="0" fontAlgn="base" hangingPunct="0">
              <a:spcBef>
                <a:spcPct val="20000"/>
              </a:spcBef>
              <a:spcAft>
                <a:spcPct val="0"/>
              </a:spcAft>
              <a:buNone/>
              <a:defRPr>
                <a:solidFill>
                  <a:schemeClr val="tx1"/>
                </a:solidFill>
                <a:latin typeface="+mn-lt"/>
              </a:defRPr>
            </a:lvl9pPr>
          </a:lstStyle>
          <a:p>
            <a:r>
              <a:rPr lang="en-US" sz="3600" dirty="0">
                <a:solidFill>
                  <a:schemeClr val="accent2">
                    <a:lumMod val="75000"/>
                  </a:schemeClr>
                </a:solidFill>
              </a:rPr>
              <a:t>Status </a:t>
            </a:r>
            <a:r>
              <a:rPr lang="en-US" sz="3600" dirty="0" smtClean="0">
                <a:solidFill>
                  <a:schemeClr val="accent2">
                    <a:lumMod val="75000"/>
                  </a:schemeClr>
                </a:solidFill>
              </a:rPr>
              <a:t>Report for the MAX IV project</a:t>
            </a:r>
          </a:p>
        </p:txBody>
      </p:sp>
      <p:sp>
        <p:nvSpPr>
          <p:cNvPr id="7" name="TextBox 6"/>
          <p:cNvSpPr txBox="1"/>
          <p:nvPr/>
        </p:nvSpPr>
        <p:spPr>
          <a:xfrm>
            <a:off x="350166" y="2194398"/>
            <a:ext cx="8362802" cy="461665"/>
          </a:xfrm>
          <a:prstGeom prst="rect">
            <a:avLst/>
          </a:prstGeom>
          <a:noFill/>
        </p:spPr>
        <p:txBody>
          <a:bodyPr wrap="none" rtlCol="0">
            <a:spAutoFit/>
          </a:bodyPr>
          <a:lstStyle/>
          <a:p>
            <a:r>
              <a:rPr lang="en-US" sz="2400" b="1" dirty="0" smtClean="0">
                <a:solidFill>
                  <a:schemeClr val="accent6">
                    <a:lumMod val="50000"/>
                  </a:schemeClr>
                </a:solidFill>
              </a:rPr>
              <a:t>Magnus </a:t>
            </a:r>
            <a:r>
              <a:rPr lang="en-US" sz="2400" b="1" dirty="0" err="1" smtClean="0">
                <a:solidFill>
                  <a:schemeClr val="accent6">
                    <a:lumMod val="50000"/>
                  </a:schemeClr>
                </a:solidFill>
              </a:rPr>
              <a:t>Sjöström</a:t>
            </a:r>
            <a:r>
              <a:rPr lang="en-US" sz="2400" b="1" dirty="0" smtClean="0">
                <a:solidFill>
                  <a:schemeClr val="accent6">
                    <a:lumMod val="50000"/>
                  </a:schemeClr>
                </a:solidFill>
              </a:rPr>
              <a:t>, on behalf of the MAX IV project team</a:t>
            </a:r>
            <a:endParaRPr lang="en-US" sz="2400" b="1" dirty="0">
              <a:solidFill>
                <a:schemeClr val="accent6">
                  <a:lumMod val="50000"/>
                </a:schemeClr>
              </a:solidFill>
            </a:endParaRPr>
          </a:p>
        </p:txBody>
      </p:sp>
      <p:sp>
        <p:nvSpPr>
          <p:cNvPr id="4" name="Platshållare för sidfot 3"/>
          <p:cNvSpPr>
            <a:spLocks noGrp="1"/>
          </p:cNvSpPr>
          <p:nvPr>
            <p:ph type="ftr" sz="quarter" idx="10"/>
          </p:nvPr>
        </p:nvSpPr>
        <p:spPr/>
        <p:txBody>
          <a:bodyPr/>
          <a:lstStyle/>
          <a:p>
            <a:r>
              <a:rPr lang="sv-SE" smtClean="0"/>
              <a:t>Magnus Sjöström        March 5, 2012</a:t>
            </a:r>
            <a:endParaRPr lang="de-DE"/>
          </a:p>
        </p:txBody>
      </p:sp>
      <p:pic>
        <p:nvPicPr>
          <p:cNvPr id="5" name="Bildobjekt 4"/>
          <p:cNvPicPr>
            <a:picLocks noChangeAspect="1"/>
          </p:cNvPicPr>
          <p:nvPr/>
        </p:nvPicPr>
        <p:blipFill rotWithShape="1">
          <a:blip r:embed="rId5" cstate="print">
            <a:extLst>
              <a:ext uri="{28A0092B-C50C-407E-A947-70E740481C1C}">
                <a14:useLocalDpi xmlns:a14="http://schemas.microsoft.com/office/drawing/2010/main" val="0"/>
              </a:ext>
            </a:extLst>
          </a:blip>
          <a:srcRect t="3053" b="3053"/>
          <a:stretch/>
        </p:blipFill>
        <p:spPr>
          <a:xfrm>
            <a:off x="621305" y="3073552"/>
            <a:ext cx="3763565" cy="2355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ruta 10"/>
          <p:cNvSpPr txBox="1"/>
          <p:nvPr/>
        </p:nvSpPr>
        <p:spPr>
          <a:xfrm>
            <a:off x="1650129" y="5528265"/>
            <a:ext cx="1705916" cy="276999"/>
          </a:xfrm>
          <a:prstGeom prst="rect">
            <a:avLst/>
          </a:prstGeom>
          <a:noFill/>
        </p:spPr>
        <p:txBody>
          <a:bodyPr wrap="none" rtlCol="0">
            <a:spAutoFit/>
          </a:bodyPr>
          <a:lstStyle/>
          <a:p>
            <a:r>
              <a:rPr lang="en-US" sz="1200" i="1" dirty="0" smtClean="0"/>
              <a:t>MAX IV site, Jan 2012</a:t>
            </a:r>
            <a:endParaRPr lang="sv-SE" sz="1200" i="1" dirty="0"/>
          </a:p>
        </p:txBody>
      </p:sp>
      <p:sp>
        <p:nvSpPr>
          <p:cNvPr id="12" name="textruta 11"/>
          <p:cNvSpPr txBox="1"/>
          <p:nvPr/>
        </p:nvSpPr>
        <p:spPr>
          <a:xfrm>
            <a:off x="5817538" y="5528264"/>
            <a:ext cx="1725152" cy="276999"/>
          </a:xfrm>
          <a:prstGeom prst="rect">
            <a:avLst/>
          </a:prstGeom>
          <a:noFill/>
        </p:spPr>
        <p:txBody>
          <a:bodyPr wrap="none" rtlCol="0">
            <a:spAutoFit/>
          </a:bodyPr>
          <a:lstStyle/>
          <a:p>
            <a:r>
              <a:rPr lang="en-US" sz="1200" i="1" dirty="0" smtClean="0"/>
              <a:t>MAX IV site, the future</a:t>
            </a:r>
            <a:endParaRPr lang="sv-SE" sz="1200" i="1" dirty="0"/>
          </a:p>
        </p:txBody>
      </p:sp>
    </p:spTree>
    <p:extLst>
      <p:ext uri="{BB962C8B-B14F-4D97-AF65-F5344CB8AC3E}">
        <p14:creationId xmlns:p14="http://schemas.microsoft.com/office/powerpoint/2010/main" val="2631347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GeV ring: lattice momentum acc.</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96752"/>
            <a:ext cx="8045202" cy="489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9286669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9" descr="3.U1_DMA001, Uc1, Main Assy (incl stand) 2011-03-23.jpg"/>
          <p:cNvPicPr>
            <a:picLocks noChangeAspect="1"/>
          </p:cNvPicPr>
          <p:nvPr/>
        </p:nvPicPr>
        <p:blipFill>
          <a:blip r:embed="rId2" cstate="print"/>
          <a:srcRect l="12663" t="6575" r="12663" b="11836"/>
          <a:stretch>
            <a:fillRect/>
          </a:stretch>
        </p:blipFill>
        <p:spPr>
          <a:xfrm>
            <a:off x="2339752" y="1484784"/>
            <a:ext cx="6336704" cy="4166544"/>
          </a:xfrm>
          <a:prstGeom prst="rect">
            <a:avLst/>
          </a:prstGeom>
        </p:spPr>
      </p:pic>
      <p:sp>
        <p:nvSpPr>
          <p:cNvPr id="2" name="Title 1"/>
          <p:cNvSpPr>
            <a:spLocks noGrp="1"/>
          </p:cNvSpPr>
          <p:nvPr>
            <p:ph type="title"/>
          </p:nvPr>
        </p:nvSpPr>
        <p:spPr/>
        <p:txBody>
          <a:bodyPr/>
          <a:lstStyle/>
          <a:p>
            <a:pPr algn="ctr"/>
            <a:r>
              <a:rPr lang="en-US" dirty="0" smtClean="0"/>
              <a:t>3 GeV ring magnets</a:t>
            </a:r>
            <a:endParaRPr lang="en-US" dirty="0"/>
          </a:p>
        </p:txBody>
      </p:sp>
      <p:sp>
        <p:nvSpPr>
          <p:cNvPr id="3" name="Content Placeholder 2"/>
          <p:cNvSpPr>
            <a:spLocks noGrp="1"/>
          </p:cNvSpPr>
          <p:nvPr>
            <p:ph idx="1"/>
          </p:nvPr>
        </p:nvSpPr>
        <p:spPr>
          <a:xfrm>
            <a:off x="457200" y="4724400"/>
            <a:ext cx="4953000" cy="4525963"/>
          </a:xfrm>
        </p:spPr>
        <p:txBody>
          <a:bodyPr>
            <a:normAutofit/>
          </a:bodyPr>
          <a:lstStyle/>
          <a:p>
            <a:r>
              <a:rPr lang="en-US" sz="2400" dirty="0" smtClean="0"/>
              <a:t>Each cell is realized as one mechanical unit with several magnet elements in each</a:t>
            </a:r>
            <a:endParaRPr lang="en-US" sz="2400"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11859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GeV ring magnets</a:t>
            </a:r>
            <a:endParaRPr lang="en-US" dirty="0"/>
          </a:p>
        </p:txBody>
      </p:sp>
      <p:sp>
        <p:nvSpPr>
          <p:cNvPr id="3" name="Content Placeholder 2"/>
          <p:cNvSpPr>
            <a:spLocks noGrp="1"/>
          </p:cNvSpPr>
          <p:nvPr>
            <p:ph idx="1"/>
          </p:nvPr>
        </p:nvSpPr>
        <p:spPr>
          <a:xfrm>
            <a:off x="107504" y="1196752"/>
            <a:ext cx="3888432" cy="5318051"/>
          </a:xfrm>
        </p:spPr>
        <p:txBody>
          <a:bodyPr>
            <a:normAutofit/>
          </a:bodyPr>
          <a:lstStyle/>
          <a:p>
            <a:pPr marL="0" indent="0"/>
            <a:r>
              <a:rPr lang="en-US" sz="2400" dirty="0" smtClean="0"/>
              <a:t>Features:</a:t>
            </a:r>
          </a:p>
          <a:p>
            <a:pPr>
              <a:buFont typeface="Wingdings" pitchFamily="2" charset="2"/>
              <a:buChar char="Ø"/>
            </a:pPr>
            <a:r>
              <a:rPr lang="en-US" sz="2400" dirty="0" smtClean="0"/>
              <a:t>Designed to be dismountable at mid plane</a:t>
            </a:r>
          </a:p>
          <a:p>
            <a:pPr>
              <a:buFont typeface="Wingdings" pitchFamily="2" charset="2"/>
              <a:buChar char="Ø"/>
            </a:pPr>
            <a:r>
              <a:rPr lang="en-US" sz="2400" dirty="0" smtClean="0"/>
              <a:t>Coils can be exchanged without breaking vacuum!</a:t>
            </a:r>
          </a:p>
          <a:p>
            <a:pPr>
              <a:buFont typeface="Wingdings" pitchFamily="2" charset="2"/>
              <a:buChar char="Ø"/>
            </a:pPr>
            <a:r>
              <a:rPr lang="en-US" sz="2400" dirty="0" smtClean="0"/>
              <a:t>Magnets connected to same PS can be shunted to same strength</a:t>
            </a:r>
            <a:endParaRPr lang="en-US" sz="2400"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pic>
        <p:nvPicPr>
          <p:cNvPr id="7" name="Picture 9" descr="3.U1_DMA001, Uc1, Main Assy (incl stand) 2011-03-23.jpg"/>
          <p:cNvPicPr>
            <a:picLocks noChangeAspect="1"/>
          </p:cNvPicPr>
          <p:nvPr/>
        </p:nvPicPr>
        <p:blipFill>
          <a:blip r:embed="rId2" cstate="print"/>
          <a:srcRect l="12663" t="6575" r="12663" b="11836"/>
          <a:stretch>
            <a:fillRect/>
          </a:stretch>
        </p:blipFill>
        <p:spPr>
          <a:xfrm>
            <a:off x="4398698" y="2171311"/>
            <a:ext cx="4637798" cy="3049470"/>
          </a:xfrm>
          <a:prstGeom prst="rect">
            <a:avLst/>
          </a:prstGeom>
        </p:spPr>
      </p:pic>
    </p:spTree>
    <p:extLst>
      <p:ext uri="{BB962C8B-B14F-4D97-AF65-F5344CB8AC3E}">
        <p14:creationId xmlns:p14="http://schemas.microsoft.com/office/powerpoint/2010/main" val="24281639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3.U1_DMA001, Uc1, Main Assy (incl stand) 2011-03-23.jpg"/>
          <p:cNvPicPr>
            <a:picLocks noChangeAspect="1"/>
          </p:cNvPicPr>
          <p:nvPr/>
        </p:nvPicPr>
        <p:blipFill>
          <a:blip r:embed="rId2" cstate="print"/>
          <a:srcRect l="12663" t="6575" r="12663" b="11836"/>
          <a:stretch>
            <a:fillRect/>
          </a:stretch>
        </p:blipFill>
        <p:spPr>
          <a:xfrm>
            <a:off x="4398698" y="2132856"/>
            <a:ext cx="4637798" cy="3049470"/>
          </a:xfrm>
          <a:prstGeom prst="rect">
            <a:avLst/>
          </a:prstGeom>
        </p:spPr>
      </p:pic>
      <p:sp>
        <p:nvSpPr>
          <p:cNvPr id="6" name="Title 5"/>
          <p:cNvSpPr>
            <a:spLocks noGrp="1"/>
          </p:cNvSpPr>
          <p:nvPr>
            <p:ph type="title"/>
          </p:nvPr>
        </p:nvSpPr>
        <p:spPr/>
        <p:txBody>
          <a:bodyPr>
            <a:normAutofit/>
          </a:bodyPr>
          <a:lstStyle/>
          <a:p>
            <a:r>
              <a:rPr lang="en-US" dirty="0" smtClean="0"/>
              <a:t>Main challenges for manufacturing:</a:t>
            </a:r>
            <a:endParaRPr lang="en-US" dirty="0"/>
          </a:p>
        </p:txBody>
      </p:sp>
      <p:sp>
        <p:nvSpPr>
          <p:cNvPr id="7" name="Content Placeholder 6"/>
          <p:cNvSpPr>
            <a:spLocks noGrp="1"/>
          </p:cNvSpPr>
          <p:nvPr>
            <p:ph sz="half" idx="1"/>
          </p:nvPr>
        </p:nvSpPr>
        <p:spPr/>
        <p:txBody>
          <a:bodyPr>
            <a:normAutofit fontScale="92500"/>
          </a:bodyPr>
          <a:lstStyle/>
          <a:p>
            <a:pPr>
              <a:buFont typeface="Wingdings" pitchFamily="2" charset="2"/>
              <a:buChar char="Ø"/>
            </a:pPr>
            <a:r>
              <a:rPr lang="en-US" sz="2400" dirty="0" smtClean="0"/>
              <a:t>Tight Mechanical tolerances.</a:t>
            </a:r>
          </a:p>
          <a:p>
            <a:pPr>
              <a:buFont typeface="Wingdings" pitchFamily="2" charset="2"/>
              <a:buChar char="Ø"/>
            </a:pPr>
            <a:r>
              <a:rPr lang="en-US" sz="2400" dirty="0" smtClean="0"/>
              <a:t>Production capacity: </a:t>
            </a:r>
            <a:r>
              <a:rPr lang="en-US" sz="2000" dirty="0" smtClean="0"/>
              <a:t>140 cells  -&gt; 1320 magnet elements -&gt; 5800 magnet coils, 6840 yoke parts</a:t>
            </a:r>
          </a:p>
          <a:p>
            <a:pPr>
              <a:buFont typeface="Wingdings" pitchFamily="2" charset="2"/>
              <a:buChar char="Ø"/>
            </a:pPr>
            <a:r>
              <a:rPr lang="en-US" sz="2400" dirty="0" smtClean="0"/>
              <a:t>Field meas. accuracy and throughput</a:t>
            </a:r>
          </a:p>
          <a:p>
            <a:pPr>
              <a:buFont typeface="Wingdings" pitchFamily="2" charset="2"/>
              <a:buChar char="Ø"/>
            </a:pPr>
            <a:r>
              <a:rPr lang="en-US" sz="2400" dirty="0" smtClean="0"/>
              <a:t>Correct wiring: XX XXX trim- and </a:t>
            </a:r>
            <a:r>
              <a:rPr lang="en-US" sz="2400" dirty="0" err="1" smtClean="0"/>
              <a:t>ts</a:t>
            </a:r>
            <a:r>
              <a:rPr lang="en-US" sz="2400" dirty="0" smtClean="0"/>
              <a:t>-connections to terminals with correct position, polarity and marking.</a:t>
            </a:r>
          </a:p>
        </p:txBody>
      </p:sp>
      <p:sp>
        <p:nvSpPr>
          <p:cNvPr id="3" name="Platshållare för sidfot 2"/>
          <p:cNvSpPr>
            <a:spLocks noGrp="1"/>
          </p:cNvSpPr>
          <p:nvPr>
            <p:ph type="ftr" sz="quarter" idx="10"/>
          </p:nvPr>
        </p:nvSpPr>
        <p:spPr/>
        <p:txBody>
          <a:bodyPr/>
          <a:lstStyle/>
          <a:p>
            <a:r>
              <a:rPr lang="sv-SE" smtClean="0"/>
              <a:t>Magnus Sjöström        March 5, 2012</a:t>
            </a:r>
            <a:endParaRPr lang="de-DE"/>
          </a:p>
        </p:txBody>
      </p:sp>
    </p:spTree>
    <p:extLst>
      <p:ext uri="{BB962C8B-B14F-4D97-AF65-F5344CB8AC3E}">
        <p14:creationId xmlns:p14="http://schemas.microsoft.com/office/powerpoint/2010/main" val="2806158981"/>
      </p:ext>
    </p:extLst>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Main challenges for us, during manufacturing:</a:t>
            </a:r>
            <a:endParaRPr lang="en-US" dirty="0"/>
          </a:p>
        </p:txBody>
      </p:sp>
      <p:sp>
        <p:nvSpPr>
          <p:cNvPr id="7" name="Content Placeholder 6"/>
          <p:cNvSpPr>
            <a:spLocks noGrp="1"/>
          </p:cNvSpPr>
          <p:nvPr>
            <p:ph idx="1"/>
          </p:nvPr>
        </p:nvSpPr>
        <p:spPr/>
        <p:txBody>
          <a:bodyPr>
            <a:normAutofit/>
          </a:bodyPr>
          <a:lstStyle/>
          <a:p>
            <a:r>
              <a:rPr lang="en-US" sz="2400" dirty="0" smtClean="0"/>
              <a:t>Evaluation of mech. </a:t>
            </a:r>
            <a:r>
              <a:rPr lang="en-US" dirty="0"/>
              <a:t>m</a:t>
            </a:r>
            <a:r>
              <a:rPr lang="en-US" sz="2400" dirty="0" smtClean="0"/>
              <a:t>eas. data (6840 parts -&gt; 2640 magnet halves). </a:t>
            </a:r>
          </a:p>
          <a:p>
            <a:r>
              <a:rPr lang="en-US" sz="2400" dirty="0" smtClean="0"/>
              <a:t>Evaluation of field meas. data (1320 magnet elements)</a:t>
            </a:r>
          </a:p>
          <a:p>
            <a:r>
              <a:rPr lang="en-US" sz="2400" dirty="0" smtClean="0"/>
              <a:t>Time schedule monitoring, investigations, inspection visits… Emphasis on reaching tolerances in first stage, then production pace.</a:t>
            </a:r>
            <a:endParaRPr lang="en-US" sz="2400"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404339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a:t>
            </a:r>
            <a:r>
              <a:rPr lang="en-US" dirty="0" smtClean="0"/>
              <a:t>– magnet design</a:t>
            </a:r>
            <a:endParaRPr lang="en-US" dirty="0"/>
          </a:p>
        </p:txBody>
      </p:sp>
      <p:sp>
        <p:nvSpPr>
          <p:cNvPr id="3" name="Content Placeholder 2"/>
          <p:cNvSpPr>
            <a:spLocks noGrp="1"/>
          </p:cNvSpPr>
          <p:nvPr>
            <p:ph idx="1"/>
          </p:nvPr>
        </p:nvSpPr>
        <p:spPr>
          <a:xfrm>
            <a:off x="395536" y="1268760"/>
            <a:ext cx="8229600" cy="4968552"/>
          </a:xfrm>
        </p:spPr>
        <p:txBody>
          <a:bodyPr/>
          <a:lstStyle/>
          <a:p>
            <a:r>
              <a:rPr lang="en-US" sz="2400" dirty="0" smtClean="0"/>
              <a:t>Basic design (pole shapes, coil design, etc) completed early 2010</a:t>
            </a:r>
          </a:p>
          <a:p>
            <a:r>
              <a:rPr lang="en-US" sz="2400" dirty="0" smtClean="0"/>
              <a:t>3D cad started mid 2010 -&gt; first draft set of drawings in </a:t>
            </a:r>
            <a:r>
              <a:rPr lang="en-US" dirty="0"/>
              <a:t>O</a:t>
            </a:r>
            <a:r>
              <a:rPr lang="en-US" sz="2400" dirty="0" smtClean="0"/>
              <a:t>ctober -&gt; request for quotation set of drawings </a:t>
            </a:r>
            <a:r>
              <a:rPr lang="en-US" dirty="0"/>
              <a:t>J</a:t>
            </a:r>
            <a:r>
              <a:rPr lang="en-US" sz="2400" dirty="0" smtClean="0"/>
              <a:t>an 2011 -&gt; </a:t>
            </a:r>
          </a:p>
          <a:p>
            <a:r>
              <a:rPr lang="en-US" sz="2400" dirty="0" smtClean="0"/>
              <a:t>Technical spec for purchase  completed </a:t>
            </a:r>
            <a:r>
              <a:rPr lang="en-US" dirty="0"/>
              <a:t>F</a:t>
            </a:r>
            <a:r>
              <a:rPr lang="en-US" sz="2400" dirty="0" smtClean="0"/>
              <a:t>eb 2011. </a:t>
            </a:r>
          </a:p>
          <a:p>
            <a:r>
              <a:rPr lang="en-US" sz="2400" i="1" dirty="0" smtClean="0">
                <a:solidFill>
                  <a:srgbClr val="00B0F0"/>
                </a:solidFill>
              </a:rPr>
              <a:t>Concept is purchase complete assembled magnets with cabling and everything from subcontractors. We are responsible for magnetic design. They are responsible for mech. tolerances and perform field meas. to our specs</a:t>
            </a:r>
            <a:r>
              <a:rPr lang="en-US" sz="2400" dirty="0" smtClean="0">
                <a:solidFill>
                  <a:srgbClr val="00B0F0"/>
                </a:solidFill>
              </a:rPr>
              <a:t>. </a:t>
            </a:r>
          </a:p>
          <a:p>
            <a:endParaRPr lang="en-US" dirty="0" smtClean="0"/>
          </a:p>
          <a:p>
            <a:pPr>
              <a:buNone/>
            </a:pPr>
            <a:endParaRPr lang="en-US" dirty="0" smtClean="0"/>
          </a:p>
          <a:p>
            <a:endParaRPr lang="en-US"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452920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 magnet manufacturing</a:t>
            </a:r>
            <a:endParaRPr lang="en-US" dirty="0"/>
          </a:p>
        </p:txBody>
      </p:sp>
      <p:sp>
        <p:nvSpPr>
          <p:cNvPr id="3" name="Content Placeholder 2"/>
          <p:cNvSpPr>
            <a:spLocks noGrp="1"/>
          </p:cNvSpPr>
          <p:nvPr>
            <p:ph idx="1"/>
          </p:nvPr>
        </p:nvSpPr>
        <p:spPr>
          <a:xfrm>
            <a:off x="323528" y="1268760"/>
            <a:ext cx="5112568" cy="4525963"/>
          </a:xfrm>
        </p:spPr>
        <p:txBody>
          <a:bodyPr>
            <a:normAutofit fontScale="77500" lnSpcReduction="20000"/>
          </a:bodyPr>
          <a:lstStyle/>
          <a:p>
            <a:r>
              <a:rPr lang="en-US" sz="2400" dirty="0" smtClean="0"/>
              <a:t>Iron blocks (294 pcs, ca 300t) delivered July 2011. </a:t>
            </a:r>
          </a:p>
          <a:p>
            <a:r>
              <a:rPr lang="en-US" sz="2400" dirty="0" smtClean="0"/>
              <a:t> </a:t>
            </a:r>
          </a:p>
          <a:p>
            <a:r>
              <a:rPr lang="en-US" dirty="0"/>
              <a:t>Contract for 3 GeV Ring Magnets Signed </a:t>
            </a:r>
            <a:r>
              <a:rPr lang="en-US" dirty="0">
                <a:solidFill>
                  <a:srgbClr val="FF0000"/>
                </a:solidFill>
              </a:rPr>
              <a:t>September </a:t>
            </a:r>
            <a:r>
              <a:rPr lang="en-US" dirty="0" smtClean="0">
                <a:solidFill>
                  <a:srgbClr val="FF0000"/>
                </a:solidFill>
              </a:rPr>
              <a:t>12</a:t>
            </a:r>
            <a:r>
              <a:rPr lang="en-US" baseline="30000" dirty="0" smtClean="0">
                <a:solidFill>
                  <a:srgbClr val="FF0000"/>
                </a:solidFill>
              </a:rPr>
              <a:t>th</a:t>
            </a:r>
            <a:r>
              <a:rPr lang="en-US" dirty="0" smtClean="0">
                <a:solidFill>
                  <a:srgbClr val="FF0000"/>
                </a:solidFill>
              </a:rPr>
              <a:t>, 2011.</a:t>
            </a:r>
            <a:endParaRPr lang="en-US" sz="2400" dirty="0" smtClean="0">
              <a:solidFill>
                <a:srgbClr val="FF0000"/>
              </a:solidFill>
            </a:endParaRPr>
          </a:p>
          <a:p>
            <a:endParaRPr lang="en-US" sz="2400" dirty="0" smtClean="0"/>
          </a:p>
          <a:p>
            <a:r>
              <a:rPr lang="en-US" dirty="0" err="1"/>
              <a:t>Danfysik</a:t>
            </a:r>
            <a:r>
              <a:rPr lang="en-US" dirty="0"/>
              <a:t> (M1, M2, U3) and </a:t>
            </a:r>
            <a:r>
              <a:rPr lang="en-US" dirty="0" err="1"/>
              <a:t>Scanditronix</a:t>
            </a:r>
            <a:r>
              <a:rPr lang="en-US" dirty="0"/>
              <a:t> Magnet (U1,U2,U4,U5</a:t>
            </a:r>
            <a:r>
              <a:rPr lang="en-US" dirty="0" smtClean="0"/>
              <a:t>)</a:t>
            </a:r>
          </a:p>
          <a:p>
            <a:endParaRPr lang="en-US" dirty="0"/>
          </a:p>
          <a:p>
            <a:r>
              <a:rPr lang="en-US" dirty="0"/>
              <a:t>Both companies will build measuring benches.</a:t>
            </a:r>
          </a:p>
          <a:p>
            <a:endParaRPr lang="en-US" dirty="0" smtClean="0"/>
          </a:p>
          <a:p>
            <a:r>
              <a:rPr lang="en-US" dirty="0" smtClean="0"/>
              <a:t>Delivery </a:t>
            </a:r>
            <a:r>
              <a:rPr lang="en-US" dirty="0"/>
              <a:t>of pre-series planned </a:t>
            </a:r>
            <a:r>
              <a:rPr lang="en-US" dirty="0" smtClean="0"/>
              <a:t>for ~</a:t>
            </a:r>
            <a:r>
              <a:rPr lang="en-US" dirty="0"/>
              <a:t>9 months after contract signature.</a:t>
            </a:r>
          </a:p>
          <a:p>
            <a:endParaRPr lang="en-US" dirty="0" smtClean="0"/>
          </a:p>
          <a:p>
            <a:r>
              <a:rPr lang="en-US" dirty="0" smtClean="0"/>
              <a:t>Delivery </a:t>
            </a:r>
            <a:r>
              <a:rPr lang="en-US" dirty="0"/>
              <a:t>of all magnets </a:t>
            </a:r>
            <a:r>
              <a:rPr lang="en-US" dirty="0" smtClean="0"/>
              <a:t>by </a:t>
            </a:r>
            <a:r>
              <a:rPr lang="en-US" dirty="0">
                <a:solidFill>
                  <a:srgbClr val="FF0000"/>
                </a:solidFill>
              </a:rPr>
              <a:t>December 2013</a:t>
            </a:r>
            <a:r>
              <a:rPr lang="en-US" dirty="0"/>
              <a:t>.</a:t>
            </a:r>
          </a:p>
          <a:p>
            <a:pPr>
              <a:buNone/>
            </a:pPr>
            <a:endParaRPr lang="en-US" sz="2400" baseline="30000" dirty="0" smtClean="0"/>
          </a:p>
          <a:p>
            <a:pPr>
              <a:buNone/>
            </a:pPr>
            <a:endParaRPr lang="en-US" sz="2400"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pic>
        <p:nvPicPr>
          <p:cNvPr id="6" name="Billede 2"/>
          <p:cNvPicPr/>
          <p:nvPr/>
        </p:nvPicPr>
        <p:blipFill>
          <a:blip r:embed="rId2" cstate="print">
            <a:extLst>
              <a:ext uri="{28A0092B-C50C-407E-A947-70E740481C1C}">
                <a14:useLocalDpi xmlns:a14="http://schemas.microsoft.com/office/drawing/2010/main" val="0"/>
              </a:ext>
            </a:extLst>
          </a:blip>
          <a:stretch>
            <a:fillRect/>
          </a:stretch>
        </p:blipFill>
        <p:spPr>
          <a:xfrm>
            <a:off x="5548219" y="1340768"/>
            <a:ext cx="3134731" cy="2341536"/>
          </a:xfrm>
          <a:prstGeom prst="rect">
            <a:avLst/>
          </a:prstGeom>
        </p:spPr>
      </p:pic>
      <p:sp>
        <p:nvSpPr>
          <p:cNvPr id="4" name="textruta 3"/>
          <p:cNvSpPr txBox="1"/>
          <p:nvPr/>
        </p:nvSpPr>
        <p:spPr>
          <a:xfrm>
            <a:off x="5465132" y="3718259"/>
            <a:ext cx="3300904" cy="369332"/>
          </a:xfrm>
          <a:prstGeom prst="rect">
            <a:avLst/>
          </a:prstGeom>
          <a:noFill/>
        </p:spPr>
        <p:txBody>
          <a:bodyPr wrap="none" rtlCol="0">
            <a:spAutoFit/>
          </a:bodyPr>
          <a:lstStyle/>
          <a:p>
            <a:r>
              <a:rPr lang="en-US" i="1" dirty="0" smtClean="0"/>
              <a:t>Lower half of a sextupole yoke</a:t>
            </a:r>
            <a:endParaRPr lang="sv-SE" i="1" dirty="0"/>
          </a:p>
        </p:txBody>
      </p:sp>
    </p:spTree>
    <p:extLst>
      <p:ext uri="{BB962C8B-B14F-4D97-AF65-F5344CB8AC3E}">
        <p14:creationId xmlns:p14="http://schemas.microsoft.com/office/powerpoint/2010/main" val="240877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p:txBody>
          <a:bodyPr/>
          <a:lstStyle/>
          <a:p>
            <a:pPr marL="0" marR="0" lvl="0" indent="0" algn="ctr" defTabSz="914400" rtl="0" eaLnBrk="1" fontAlgn="base" latinLnBrk="0" hangingPunct="1">
              <a:lnSpc>
                <a:spcPct val="100000"/>
              </a:lnSpc>
              <a:spcBef>
                <a:spcPct val="0"/>
              </a:spcBef>
              <a:spcAft>
                <a:spcPct val="0"/>
              </a:spcAft>
              <a:tabLst/>
              <a:defRPr/>
            </a:pPr>
            <a:r>
              <a:rPr lang="en-US" dirty="0" smtClean="0"/>
              <a:t>3 GeV </a:t>
            </a:r>
            <a:r>
              <a:rPr lang="en-US" dirty="0"/>
              <a:t>r</a:t>
            </a:r>
            <a:r>
              <a:rPr lang="en-US" dirty="0" smtClean="0"/>
              <a:t>ing vacuum</a:t>
            </a:r>
            <a:endParaRPr lang="en-US" dirty="0"/>
          </a:p>
        </p:txBody>
      </p:sp>
      <p:sp>
        <p:nvSpPr>
          <p:cNvPr id="2" name="Content Placeholder 1"/>
          <p:cNvSpPr>
            <a:spLocks noGrp="1"/>
          </p:cNvSpPr>
          <p:nvPr>
            <p:ph idx="1"/>
          </p:nvPr>
        </p:nvSpPr>
        <p:spPr>
          <a:xfrm>
            <a:off x="323528" y="3356992"/>
            <a:ext cx="8424936" cy="2953321"/>
          </a:xfrm>
        </p:spPr>
        <p:txBody>
          <a:bodyPr/>
          <a:lstStyle/>
          <a:p>
            <a:r>
              <a:rPr lang="en-US" sz="1800" dirty="0" smtClean="0">
                <a:solidFill>
                  <a:srgbClr val="FF0000"/>
                </a:solidFill>
              </a:rPr>
              <a:t>Detailed Design done by ALBA.</a:t>
            </a:r>
          </a:p>
          <a:p>
            <a:r>
              <a:rPr lang="en-US" sz="1800" dirty="0" smtClean="0"/>
              <a:t>Call for tender for the 3 GeV chambers is out, offers back in mid-February</a:t>
            </a:r>
          </a:p>
          <a:p>
            <a:r>
              <a:rPr lang="en-US" sz="1800" dirty="0" smtClean="0"/>
              <a:t>Main </a:t>
            </a:r>
            <a:r>
              <a:rPr lang="en-US" sz="1800" dirty="0"/>
              <a:t>Technical Issues</a:t>
            </a:r>
          </a:p>
          <a:p>
            <a:pPr>
              <a:buFont typeface="Arial" pitchFamily="34" charset="0"/>
              <a:buChar char="•"/>
            </a:pPr>
            <a:r>
              <a:rPr lang="en-US" sz="1800" dirty="0" smtClean="0"/>
              <a:t>Chamber </a:t>
            </a:r>
            <a:r>
              <a:rPr lang="en-US" sz="1800" dirty="0"/>
              <a:t>is mostly a copper tube. SS/Al needed at some locations.</a:t>
            </a:r>
          </a:p>
          <a:p>
            <a:pPr>
              <a:buFont typeface="Arial" pitchFamily="34" charset="0"/>
              <a:buChar char="•"/>
            </a:pPr>
            <a:r>
              <a:rPr lang="en-US" sz="1800" dirty="0" smtClean="0"/>
              <a:t>High </a:t>
            </a:r>
            <a:r>
              <a:rPr lang="en-US" sz="1800" dirty="0"/>
              <a:t>Heat load from IDs.</a:t>
            </a:r>
          </a:p>
          <a:p>
            <a:pPr>
              <a:buFont typeface="Arial" pitchFamily="34" charset="0"/>
              <a:buChar char="•"/>
            </a:pPr>
            <a:r>
              <a:rPr lang="en-US" sz="1800" dirty="0" smtClean="0"/>
              <a:t>Tight </a:t>
            </a:r>
            <a:r>
              <a:rPr lang="en-US" sz="1800" dirty="0"/>
              <a:t>mechanical tolerances – minimize BPM </a:t>
            </a:r>
            <a:r>
              <a:rPr lang="en-US" sz="1800" dirty="0" smtClean="0"/>
              <a:t>motion.</a:t>
            </a:r>
          </a:p>
          <a:p>
            <a:pPr>
              <a:buFont typeface="Arial" pitchFamily="34" charset="0"/>
              <a:buChar char="•"/>
            </a:pPr>
            <a:r>
              <a:rPr lang="en-US" sz="1800" dirty="0" smtClean="0"/>
              <a:t>NEG Coating (small apertures)</a:t>
            </a:r>
            <a:r>
              <a:rPr lang="en-US" sz="3200" dirty="0" smtClean="0"/>
              <a:t> </a:t>
            </a:r>
            <a:endParaRPr lang="en-US" sz="1800" dirty="0"/>
          </a:p>
        </p:txBody>
      </p:sp>
      <p:pic>
        <p:nvPicPr>
          <p:cNvPr id="5122" name="Picture 2" descr="C:\Users\Jonny\Desktop\Achroma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196752"/>
            <a:ext cx="5832208" cy="20753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72200" y="1700808"/>
            <a:ext cx="2664296" cy="584775"/>
          </a:xfrm>
          <a:prstGeom prst="rect">
            <a:avLst/>
          </a:prstGeom>
          <a:noFill/>
        </p:spPr>
        <p:txBody>
          <a:bodyPr wrap="square" rtlCol="0">
            <a:spAutoFit/>
          </a:bodyPr>
          <a:lstStyle/>
          <a:p>
            <a:r>
              <a:rPr lang="en-US" sz="1600" dirty="0" smtClean="0"/>
              <a:t>Magnet aperture = 25 mm</a:t>
            </a:r>
          </a:p>
          <a:p>
            <a:r>
              <a:rPr lang="en-US" sz="1600" dirty="0" smtClean="0"/>
              <a:t>Section length = 22 m</a:t>
            </a:r>
            <a:endParaRPr lang="en-US" sz="1600"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1028662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GeV ring typical </a:t>
            </a:r>
            <a:r>
              <a:rPr lang="en-US" dirty="0"/>
              <a:t>c</a:t>
            </a:r>
            <a:r>
              <a:rPr lang="en-US" dirty="0" smtClean="0"/>
              <a:t>hamber</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172399" cy="481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826500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08" descr="bakgrund"/>
          <p:cNvPicPr>
            <a:picLocks noChangeArrowheads="1"/>
          </p:cNvPicPr>
          <p:nvPr/>
        </p:nvPicPr>
        <p:blipFill>
          <a:blip r:embed="rId2" cstate="print">
            <a:extLst>
              <a:ext uri="{28A0092B-C50C-407E-A947-70E740481C1C}">
                <a14:useLocalDpi xmlns:a14="http://schemas.microsoft.com/office/drawing/2010/main" val="0"/>
              </a:ext>
            </a:extLst>
          </a:blip>
          <a:srcRect l="36536" t="23534" r="27779" b="47618"/>
          <a:stretch>
            <a:fillRect/>
          </a:stretch>
        </p:blipFill>
        <p:spPr bwMode="auto">
          <a:xfrm>
            <a:off x="0" y="1052513"/>
            <a:ext cx="9144000" cy="5257800"/>
          </a:xfrm>
          <a:prstGeom prst="rect">
            <a:avLst/>
          </a:prstGeom>
          <a:noFill/>
          <a:ln w="9525">
            <a:noFill/>
            <a:miter lim="800000"/>
            <a:headEnd/>
            <a:tailEnd/>
          </a:ln>
        </p:spPr>
      </p:pic>
      <p:sp>
        <p:nvSpPr>
          <p:cNvPr id="2" name="Rubrik 1"/>
          <p:cNvSpPr>
            <a:spLocks noGrp="1"/>
          </p:cNvSpPr>
          <p:nvPr>
            <p:ph type="title"/>
          </p:nvPr>
        </p:nvSpPr>
        <p:spPr/>
        <p:txBody>
          <a:bodyPr/>
          <a:lstStyle/>
          <a:p>
            <a:r>
              <a:rPr lang="en-US" dirty="0" smtClean="0"/>
              <a:t>Outline</a:t>
            </a:r>
            <a:endParaRPr lang="sv-SE" dirty="0"/>
          </a:p>
        </p:txBody>
      </p:sp>
      <p:sp>
        <p:nvSpPr>
          <p:cNvPr id="3" name="Platshållare för innehåll 2"/>
          <p:cNvSpPr>
            <a:spLocks noGrp="1"/>
          </p:cNvSpPr>
          <p:nvPr>
            <p:ph idx="1"/>
          </p:nvPr>
        </p:nvSpPr>
        <p:spPr/>
        <p:txBody>
          <a:bodyPr/>
          <a:lstStyle/>
          <a:p>
            <a:pPr>
              <a:buFont typeface="Wingdings" pitchFamily="2" charset="2"/>
              <a:buChar char="Ø"/>
            </a:pPr>
            <a:r>
              <a:rPr lang="en-US" dirty="0" smtClean="0">
                <a:solidFill>
                  <a:schemeClr val="bg1">
                    <a:lumMod val="65000"/>
                  </a:schemeClr>
                </a:solidFill>
              </a:rPr>
              <a:t>Overview</a:t>
            </a:r>
          </a:p>
          <a:p>
            <a:pPr>
              <a:buFont typeface="Wingdings" pitchFamily="2" charset="2"/>
              <a:buChar char="Ø"/>
            </a:pPr>
            <a:r>
              <a:rPr lang="en-US" dirty="0" smtClean="0">
                <a:solidFill>
                  <a:schemeClr val="bg1">
                    <a:lumMod val="65000"/>
                  </a:schemeClr>
                </a:solidFill>
              </a:rPr>
              <a:t>Project status</a:t>
            </a:r>
          </a:p>
          <a:p>
            <a:pPr>
              <a:buFont typeface="Wingdings" pitchFamily="2" charset="2"/>
              <a:buChar char="Ø"/>
            </a:pPr>
            <a:r>
              <a:rPr lang="en-US" dirty="0" smtClean="0"/>
              <a:t>Storage ring status/updates</a:t>
            </a:r>
          </a:p>
          <a:p>
            <a:pPr lvl="1">
              <a:buFont typeface="Wingdings" pitchFamily="2" charset="2"/>
              <a:buChar char="Ø"/>
            </a:pPr>
            <a:r>
              <a:rPr lang="en-US" dirty="0" smtClean="0">
                <a:solidFill>
                  <a:schemeClr val="bg1">
                    <a:lumMod val="65000"/>
                  </a:schemeClr>
                </a:solidFill>
              </a:rPr>
              <a:t>Magnets</a:t>
            </a:r>
          </a:p>
          <a:p>
            <a:pPr lvl="1">
              <a:buFont typeface="Wingdings" pitchFamily="2" charset="2"/>
              <a:buChar char="Ø"/>
            </a:pPr>
            <a:r>
              <a:rPr lang="en-US" dirty="0" smtClean="0"/>
              <a:t>Pulsed </a:t>
            </a:r>
            <a:r>
              <a:rPr lang="en-US" dirty="0"/>
              <a:t>m</a:t>
            </a:r>
            <a:r>
              <a:rPr lang="en-US" dirty="0" smtClean="0"/>
              <a:t>ultipole injection</a:t>
            </a:r>
          </a:p>
          <a:p>
            <a:pPr lvl="1">
              <a:buFont typeface="Wingdings" pitchFamily="2" charset="2"/>
              <a:buChar char="Ø"/>
            </a:pPr>
            <a:r>
              <a:rPr lang="en-US" dirty="0" smtClean="0">
                <a:solidFill>
                  <a:schemeClr val="bg1">
                    <a:lumMod val="65000"/>
                  </a:schemeClr>
                </a:solidFill>
              </a:rPr>
              <a:t>Vacuum</a:t>
            </a:r>
          </a:p>
          <a:p>
            <a:pPr>
              <a:buFont typeface="Wingdings" pitchFamily="2" charset="2"/>
              <a:buChar char="Ø"/>
            </a:pPr>
            <a:r>
              <a:rPr lang="en-US" dirty="0" smtClean="0">
                <a:solidFill>
                  <a:schemeClr val="bg1">
                    <a:lumMod val="65000"/>
                  </a:schemeClr>
                </a:solidFill>
              </a:rPr>
              <a:t>Injector status/updates</a:t>
            </a:r>
          </a:p>
          <a:p>
            <a:pPr lvl="1">
              <a:buFont typeface="Wingdings" pitchFamily="2" charset="2"/>
              <a:buChar char="Ø"/>
            </a:pPr>
            <a:r>
              <a:rPr lang="en-US" dirty="0" smtClean="0">
                <a:solidFill>
                  <a:schemeClr val="bg1">
                    <a:lumMod val="65000"/>
                  </a:schemeClr>
                </a:solidFill>
              </a:rPr>
              <a:t>Electron guns</a:t>
            </a:r>
          </a:p>
          <a:p>
            <a:pPr>
              <a:buFont typeface="Wingdings" pitchFamily="2" charset="2"/>
              <a:buChar char="Ø"/>
            </a:pPr>
            <a:endParaRPr lang="sv-SE"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098580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08" descr="bakgrund"/>
          <p:cNvPicPr>
            <a:picLocks noChangeArrowheads="1"/>
          </p:cNvPicPr>
          <p:nvPr/>
        </p:nvPicPr>
        <p:blipFill>
          <a:blip r:embed="rId2" cstate="print">
            <a:extLst>
              <a:ext uri="{28A0092B-C50C-407E-A947-70E740481C1C}">
                <a14:useLocalDpi xmlns:a14="http://schemas.microsoft.com/office/drawing/2010/main" val="0"/>
              </a:ext>
            </a:extLst>
          </a:blip>
          <a:srcRect l="36536" t="23534" r="27779" b="47618"/>
          <a:stretch>
            <a:fillRect/>
          </a:stretch>
        </p:blipFill>
        <p:spPr bwMode="auto">
          <a:xfrm>
            <a:off x="0" y="1052513"/>
            <a:ext cx="9144000" cy="5257800"/>
          </a:xfrm>
          <a:prstGeom prst="rect">
            <a:avLst/>
          </a:prstGeom>
          <a:noFill/>
          <a:ln w="9525">
            <a:noFill/>
            <a:miter lim="800000"/>
            <a:headEnd/>
            <a:tailEnd/>
          </a:ln>
        </p:spPr>
      </p:pic>
      <p:sp>
        <p:nvSpPr>
          <p:cNvPr id="2" name="Rubrik 1"/>
          <p:cNvSpPr>
            <a:spLocks noGrp="1"/>
          </p:cNvSpPr>
          <p:nvPr>
            <p:ph type="title"/>
          </p:nvPr>
        </p:nvSpPr>
        <p:spPr/>
        <p:txBody>
          <a:bodyPr/>
          <a:lstStyle/>
          <a:p>
            <a:r>
              <a:rPr lang="en-US" dirty="0" smtClean="0"/>
              <a:t>Outline</a:t>
            </a:r>
            <a:endParaRPr lang="sv-SE" dirty="0"/>
          </a:p>
        </p:txBody>
      </p:sp>
      <p:sp>
        <p:nvSpPr>
          <p:cNvPr id="3" name="Platshållare för innehåll 2"/>
          <p:cNvSpPr>
            <a:spLocks noGrp="1"/>
          </p:cNvSpPr>
          <p:nvPr>
            <p:ph idx="1"/>
          </p:nvPr>
        </p:nvSpPr>
        <p:spPr/>
        <p:txBody>
          <a:bodyPr/>
          <a:lstStyle/>
          <a:p>
            <a:pPr>
              <a:buFont typeface="Wingdings" pitchFamily="2" charset="2"/>
              <a:buChar char="Ø"/>
            </a:pPr>
            <a:r>
              <a:rPr lang="en-US" dirty="0" smtClean="0"/>
              <a:t>Overview</a:t>
            </a:r>
          </a:p>
          <a:p>
            <a:pPr>
              <a:buFont typeface="Wingdings" pitchFamily="2" charset="2"/>
              <a:buChar char="Ø"/>
            </a:pPr>
            <a:r>
              <a:rPr lang="en-US" dirty="0" smtClean="0"/>
              <a:t>Project status</a:t>
            </a:r>
          </a:p>
          <a:p>
            <a:pPr>
              <a:buFont typeface="Wingdings" pitchFamily="2" charset="2"/>
              <a:buChar char="Ø"/>
            </a:pPr>
            <a:r>
              <a:rPr lang="en-US" dirty="0" smtClean="0"/>
              <a:t>3 GeV storage ring updates</a:t>
            </a:r>
          </a:p>
          <a:p>
            <a:pPr lvl="1">
              <a:buFont typeface="Wingdings" pitchFamily="2" charset="2"/>
              <a:buChar char="Ø"/>
            </a:pPr>
            <a:r>
              <a:rPr lang="en-US" dirty="0" smtClean="0"/>
              <a:t>Optics</a:t>
            </a:r>
          </a:p>
          <a:p>
            <a:pPr lvl="1">
              <a:buFont typeface="Wingdings" pitchFamily="2" charset="2"/>
              <a:buChar char="Ø"/>
            </a:pPr>
            <a:r>
              <a:rPr lang="en-US" dirty="0" smtClean="0"/>
              <a:t>Injection studies</a:t>
            </a:r>
          </a:p>
          <a:p>
            <a:pPr lvl="1">
              <a:buFont typeface="Wingdings" pitchFamily="2" charset="2"/>
              <a:buChar char="Ø"/>
            </a:pPr>
            <a:r>
              <a:rPr lang="en-US" dirty="0" smtClean="0"/>
              <a:t>Vacuum</a:t>
            </a:r>
          </a:p>
          <a:p>
            <a:pPr lvl="1">
              <a:buFont typeface="Wingdings" pitchFamily="2" charset="2"/>
              <a:buChar char="Ø"/>
            </a:pPr>
            <a:r>
              <a:rPr lang="en-US" dirty="0" smtClean="0"/>
              <a:t>Magnets</a:t>
            </a:r>
          </a:p>
          <a:p>
            <a:pPr>
              <a:buFont typeface="Wingdings" pitchFamily="2" charset="2"/>
              <a:buChar char="Ø"/>
            </a:pPr>
            <a:r>
              <a:rPr lang="en-US" dirty="0" smtClean="0"/>
              <a:t>1.5 GeV storage ring updates</a:t>
            </a:r>
          </a:p>
          <a:p>
            <a:pPr>
              <a:buFont typeface="Wingdings" pitchFamily="2" charset="2"/>
              <a:buChar char="Ø"/>
            </a:pPr>
            <a:r>
              <a:rPr lang="en-US" dirty="0" smtClean="0"/>
              <a:t>Injector updates</a:t>
            </a:r>
          </a:p>
          <a:p>
            <a:pPr lvl="1">
              <a:buFont typeface="Wingdings" pitchFamily="2" charset="2"/>
              <a:buChar char="Ø"/>
            </a:pPr>
            <a:r>
              <a:rPr lang="en-US" dirty="0" smtClean="0"/>
              <a:t>Electron guns</a:t>
            </a:r>
          </a:p>
          <a:p>
            <a:pPr>
              <a:buFont typeface="Wingdings" pitchFamily="2" charset="2"/>
              <a:buChar char="Ø"/>
            </a:pPr>
            <a:endParaRPr lang="sv-SE"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668620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60648"/>
            <a:ext cx="6662514" cy="647700"/>
          </a:xfrm>
        </p:spPr>
        <p:txBody>
          <a:bodyPr/>
          <a:lstStyle/>
          <a:p>
            <a:r>
              <a:rPr lang="en-US" dirty="0" smtClean="0"/>
              <a:t>3 GeV Ring Vacuum System</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658" y="1124744"/>
            <a:ext cx="8748464" cy="5056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sidfot 5"/>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682800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720080"/>
          </a:xfrm>
        </p:spPr>
        <p:txBody>
          <a:bodyPr>
            <a:normAutofit/>
          </a:bodyPr>
          <a:lstStyle/>
          <a:p>
            <a:r>
              <a:rPr lang="en-US" dirty="0" smtClean="0"/>
              <a:t>Vacuum System Design 3 GeV Ring</a:t>
            </a:r>
            <a:endParaRPr lang="en-US" dirty="0"/>
          </a:p>
        </p:txBody>
      </p:sp>
      <p:sp>
        <p:nvSpPr>
          <p:cNvPr id="3" name="Content Placeholder 2"/>
          <p:cNvSpPr>
            <a:spLocks noGrp="1"/>
          </p:cNvSpPr>
          <p:nvPr>
            <p:ph idx="1"/>
          </p:nvPr>
        </p:nvSpPr>
        <p:spPr>
          <a:xfrm>
            <a:off x="251520" y="1124744"/>
            <a:ext cx="8640960" cy="5328592"/>
          </a:xfrm>
        </p:spPr>
        <p:txBody>
          <a:bodyPr>
            <a:normAutofit/>
          </a:bodyPr>
          <a:lstStyle/>
          <a:p>
            <a:r>
              <a:rPr lang="en-US" dirty="0" smtClean="0"/>
              <a:t>First Version of CFT drawings and specification documents delivered by ALBA July 2011. Version 2.0 ready October 2011:</a:t>
            </a:r>
          </a:p>
          <a:p>
            <a:pPr lvl="2"/>
            <a:r>
              <a:rPr lang="en-US" sz="2400" dirty="0" smtClean="0"/>
              <a:t>Stainless steel chambers in existing correctors replaced with copper.</a:t>
            </a:r>
          </a:p>
          <a:p>
            <a:pPr lvl="2"/>
            <a:r>
              <a:rPr lang="en-US" sz="2400" dirty="0" smtClean="0"/>
              <a:t>Simplified cooling circuits.</a:t>
            </a:r>
          </a:p>
          <a:p>
            <a:pPr lvl="2"/>
            <a:r>
              <a:rPr lang="en-US" sz="2400" dirty="0" smtClean="0"/>
              <a:t>Simplified Geometry for VC1, use regular OFHC copper, rather than </a:t>
            </a:r>
            <a:r>
              <a:rPr lang="en-US" sz="2400" dirty="0" err="1" smtClean="0"/>
              <a:t>glidcop</a:t>
            </a:r>
            <a:r>
              <a:rPr lang="en-US" sz="2400" dirty="0" smtClean="0"/>
              <a:t> – reduced heat load from insertion devices.</a:t>
            </a:r>
          </a:p>
          <a:p>
            <a:pPr lvl="2"/>
            <a:r>
              <a:rPr lang="en-US" sz="2400" dirty="0" smtClean="0"/>
              <a:t>New weak fast correctors added.</a:t>
            </a:r>
          </a:p>
          <a:p>
            <a:pPr lvl="2"/>
            <a:r>
              <a:rPr lang="de-DE" sz="2400" dirty="0" smtClean="0"/>
              <a:t>Detailed design for chamber supports and cooling tubes – integration with magnet blocks</a:t>
            </a:r>
            <a:r>
              <a:rPr lang="de-DE" sz="2400" dirty="0"/>
              <a:t> </a:t>
            </a:r>
            <a:r>
              <a:rPr lang="de-DE" sz="2400" dirty="0" smtClean="0"/>
              <a:t>cross-checked. </a:t>
            </a:r>
            <a:endParaRPr lang="en-US" dirty="0"/>
          </a:p>
          <a:p>
            <a:pPr lvl="1"/>
            <a:endParaRPr lang="en-US" dirty="0"/>
          </a:p>
          <a:p>
            <a:pPr lvl="1"/>
            <a:endParaRPr lang="en-US" dirty="0"/>
          </a:p>
          <a:p>
            <a:pPr lvl="2"/>
            <a:endParaRPr lang="en-US" dirty="0" smtClean="0"/>
          </a:p>
          <a:p>
            <a:pPr lvl="2"/>
            <a:endParaRPr lang="en-US" dirty="0" smtClean="0"/>
          </a:p>
          <a:p>
            <a:pPr lvl="2"/>
            <a:endParaRPr lang="en-US" dirty="0"/>
          </a:p>
          <a:p>
            <a:pPr marL="914400" lvl="2" indent="0">
              <a:buNone/>
            </a:pPr>
            <a:endParaRPr lang="en-US" dirty="0"/>
          </a:p>
          <a:p>
            <a:pPr lvl="1"/>
            <a:endParaRPr lang="en-US" dirty="0"/>
          </a:p>
          <a:p>
            <a:pPr lvl="1"/>
            <a:endParaRPr lang="en-US"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860651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Steel to Copper: Why ?</a:t>
            </a:r>
            <a:endParaRPr lang="en-US" dirty="0"/>
          </a:p>
        </p:txBody>
      </p:sp>
      <p:sp>
        <p:nvSpPr>
          <p:cNvPr id="3" name="Content Placeholder 2"/>
          <p:cNvSpPr>
            <a:spLocks noGrp="1"/>
          </p:cNvSpPr>
          <p:nvPr>
            <p:ph idx="1"/>
          </p:nvPr>
        </p:nvSpPr>
        <p:spPr/>
        <p:txBody>
          <a:bodyPr/>
          <a:lstStyle/>
          <a:p>
            <a:pPr>
              <a:buFont typeface="Arial" pitchFamily="34" charset="0"/>
              <a:buChar char="•"/>
            </a:pPr>
            <a:r>
              <a:rPr lang="de-DE" dirty="0" smtClean="0"/>
              <a:t>Simplifies construction – reduce the need for joining dissimilar materials (brazing).</a:t>
            </a:r>
          </a:p>
          <a:p>
            <a:pPr>
              <a:buFont typeface="Arial" pitchFamily="34" charset="0"/>
              <a:buChar char="•"/>
            </a:pPr>
            <a:r>
              <a:rPr lang="de-DE" dirty="0" smtClean="0"/>
              <a:t>Simplifies cooling circuits.</a:t>
            </a:r>
          </a:p>
          <a:p>
            <a:pPr>
              <a:buFont typeface="Arial" pitchFamily="34" charset="0"/>
              <a:buChar char="•"/>
            </a:pPr>
            <a:r>
              <a:rPr lang="de-DE" dirty="0" smtClean="0"/>
              <a:t>Eliminates or reduces the need for chamber tapers to protect the stainless steel parts from incidence of synchrotron radiation</a:t>
            </a:r>
          </a:p>
          <a:p>
            <a:pPr>
              <a:buFont typeface="Arial" pitchFamily="34" charset="0"/>
              <a:buChar char="•"/>
            </a:pPr>
            <a:r>
              <a:rPr lang="de-DE" dirty="0" smtClean="0"/>
              <a:t>Reduces risks in NEG coating: </a:t>
            </a:r>
            <a:r>
              <a:rPr lang="de-DE" sz="1400" i="1" dirty="0" smtClean="0"/>
              <a:t>if a brazed piece has coating problems (peel off) it cannot be recoated – the cleaning will attack the braze and the whole piece may need to be scrapped</a:t>
            </a:r>
            <a:r>
              <a:rPr lang="de-DE" dirty="0" smtClean="0"/>
              <a:t>.</a:t>
            </a:r>
          </a:p>
          <a:p>
            <a:pPr>
              <a:buFont typeface="Arial" pitchFamily="34" charset="0"/>
              <a:buChar char="•"/>
            </a:pPr>
            <a:r>
              <a:rPr lang="de-DE" dirty="0" smtClean="0"/>
              <a:t>But, ….</a:t>
            </a:r>
            <a:r>
              <a:rPr lang="de-DE" dirty="0"/>
              <a:t> this means that fast orbit correction has to be done with other </a:t>
            </a:r>
            <a:r>
              <a:rPr lang="de-DE" dirty="0" smtClean="0"/>
              <a:t>correctors (see later)</a:t>
            </a:r>
            <a:endParaRPr lang="en-US"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497537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marL="0" marR="0" lvl="0" indent="0" defTabSz="914400" rtl="0" eaLnBrk="1" fontAlgn="base" latinLnBrk="0" hangingPunct="1">
              <a:lnSpc>
                <a:spcPct val="100000"/>
              </a:lnSpc>
              <a:spcBef>
                <a:spcPct val="0"/>
              </a:spcBef>
              <a:spcAft>
                <a:spcPct val="0"/>
              </a:spcAft>
              <a:tabLst/>
              <a:defRPr/>
            </a:pPr>
            <a:r>
              <a:rPr lang="en-US" sz="1400" dirty="0" smtClean="0">
                <a:solidFill>
                  <a:srgbClr val="FFFFFF"/>
                </a:solidFill>
              </a:rPr>
              <a:t> </a:t>
            </a:r>
            <a:r>
              <a:rPr lang="en-US" dirty="0" smtClean="0"/>
              <a:t>VC1</a:t>
            </a:r>
            <a:endParaRPr lang="en-US" dirty="0"/>
          </a:p>
        </p:txBody>
      </p:sp>
      <p:pic>
        <p:nvPicPr>
          <p:cNvPr id="1026" name="Picture 2" descr="C:\Users\Jonny\Documents\MAX IV\DDR\ALBA\från ALBA\CFT doc\3D\VC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1560" y="4941167"/>
            <a:ext cx="7920000" cy="111529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bwMode="auto">
          <a:xfrm flipV="1">
            <a:off x="611560" y="4721703"/>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755576" y="4725144"/>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1056893" y="4759427"/>
            <a:ext cx="432049"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6516216" y="4801476"/>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7485876" y="4767868"/>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866036" y="4644757"/>
            <a:ext cx="216024" cy="246221"/>
          </a:xfrm>
          <a:prstGeom prst="rect">
            <a:avLst/>
          </a:prstGeom>
          <a:noFill/>
        </p:spPr>
        <p:txBody>
          <a:bodyPr wrap="square" rtlCol="0">
            <a:spAutoFit/>
          </a:bodyPr>
          <a:lstStyle/>
          <a:p>
            <a:pPr algn="ctr"/>
            <a:r>
              <a:rPr lang="en-US" dirty="0" smtClean="0"/>
              <a:t>A</a:t>
            </a:r>
            <a:endParaRPr lang="en-US" dirty="0"/>
          </a:p>
        </p:txBody>
      </p:sp>
      <p:sp>
        <p:nvSpPr>
          <p:cNvPr id="18" name="TextBox 17"/>
          <p:cNvSpPr txBox="1"/>
          <p:nvPr/>
        </p:nvSpPr>
        <p:spPr>
          <a:xfrm>
            <a:off x="1005156" y="4644757"/>
            <a:ext cx="216024" cy="246221"/>
          </a:xfrm>
          <a:prstGeom prst="rect">
            <a:avLst/>
          </a:prstGeom>
          <a:noFill/>
        </p:spPr>
        <p:txBody>
          <a:bodyPr wrap="square" rtlCol="0">
            <a:spAutoFit/>
          </a:bodyPr>
          <a:lstStyle/>
          <a:p>
            <a:pPr algn="ctr"/>
            <a:r>
              <a:rPr lang="en-US" dirty="0" smtClean="0"/>
              <a:t>B</a:t>
            </a:r>
            <a:endParaRPr lang="en-US" dirty="0"/>
          </a:p>
        </p:txBody>
      </p:sp>
      <p:sp>
        <p:nvSpPr>
          <p:cNvPr id="19" name="TextBox 18"/>
          <p:cNvSpPr txBox="1"/>
          <p:nvPr/>
        </p:nvSpPr>
        <p:spPr>
          <a:xfrm>
            <a:off x="1187624" y="4644757"/>
            <a:ext cx="216024" cy="246221"/>
          </a:xfrm>
          <a:prstGeom prst="rect">
            <a:avLst/>
          </a:prstGeom>
          <a:noFill/>
        </p:spPr>
        <p:txBody>
          <a:bodyPr wrap="square" rtlCol="0">
            <a:spAutoFit/>
          </a:bodyPr>
          <a:lstStyle/>
          <a:p>
            <a:pPr algn="ctr"/>
            <a:r>
              <a:rPr lang="en-US" dirty="0" smtClean="0"/>
              <a:t>C</a:t>
            </a:r>
            <a:endParaRPr lang="en-US" dirty="0"/>
          </a:p>
        </p:txBody>
      </p:sp>
      <p:sp>
        <p:nvSpPr>
          <p:cNvPr id="20" name="TextBox 19"/>
          <p:cNvSpPr txBox="1"/>
          <p:nvPr/>
        </p:nvSpPr>
        <p:spPr>
          <a:xfrm>
            <a:off x="3923928" y="4644757"/>
            <a:ext cx="216024" cy="246221"/>
          </a:xfrm>
          <a:prstGeom prst="rect">
            <a:avLst/>
          </a:prstGeom>
          <a:noFill/>
        </p:spPr>
        <p:txBody>
          <a:bodyPr wrap="square" rtlCol="0">
            <a:spAutoFit/>
          </a:bodyPr>
          <a:lstStyle/>
          <a:p>
            <a:pPr algn="ctr"/>
            <a:r>
              <a:rPr lang="en-US" dirty="0" smtClean="0"/>
              <a:t>D</a:t>
            </a:r>
            <a:endParaRPr lang="en-US" dirty="0"/>
          </a:p>
        </p:txBody>
      </p:sp>
      <p:sp>
        <p:nvSpPr>
          <p:cNvPr id="21" name="TextBox 20"/>
          <p:cNvSpPr txBox="1"/>
          <p:nvPr/>
        </p:nvSpPr>
        <p:spPr>
          <a:xfrm>
            <a:off x="7092280" y="4644757"/>
            <a:ext cx="216024" cy="246221"/>
          </a:xfrm>
          <a:prstGeom prst="rect">
            <a:avLst/>
          </a:prstGeom>
          <a:noFill/>
        </p:spPr>
        <p:txBody>
          <a:bodyPr wrap="square" rtlCol="0">
            <a:spAutoFit/>
          </a:bodyPr>
          <a:lstStyle/>
          <a:p>
            <a:pPr algn="ctr"/>
            <a:r>
              <a:rPr lang="en-US" dirty="0" smtClean="0"/>
              <a:t>E</a:t>
            </a:r>
            <a:endParaRPr lang="en-US" dirty="0"/>
          </a:p>
        </p:txBody>
      </p:sp>
      <p:sp>
        <p:nvSpPr>
          <p:cNvPr id="22" name="TextBox 21"/>
          <p:cNvSpPr txBox="1"/>
          <p:nvPr/>
        </p:nvSpPr>
        <p:spPr>
          <a:xfrm>
            <a:off x="8021122" y="4644757"/>
            <a:ext cx="216024" cy="246221"/>
          </a:xfrm>
          <a:prstGeom prst="rect">
            <a:avLst/>
          </a:prstGeom>
          <a:noFill/>
        </p:spPr>
        <p:txBody>
          <a:bodyPr wrap="square" rtlCol="0">
            <a:spAutoFit/>
          </a:bodyPr>
          <a:lstStyle/>
          <a:p>
            <a:pPr algn="ctr"/>
            <a:r>
              <a:rPr lang="en-US" dirty="0" smtClean="0"/>
              <a:t>F</a:t>
            </a:r>
            <a:endParaRPr lang="en-US" dirty="0"/>
          </a:p>
        </p:txBody>
      </p:sp>
      <p:sp>
        <p:nvSpPr>
          <p:cNvPr id="3" name="Rectangle 2"/>
          <p:cNvSpPr/>
          <p:nvPr/>
        </p:nvSpPr>
        <p:spPr>
          <a:xfrm>
            <a:off x="5292080" y="2568386"/>
            <a:ext cx="3569280" cy="1508105"/>
          </a:xfrm>
          <a:prstGeom prst="rect">
            <a:avLst/>
          </a:prstGeom>
          <a:ln>
            <a:solidFill>
              <a:srgbClr val="7030A0"/>
            </a:solidFill>
          </a:ln>
        </p:spPr>
        <p:txBody>
          <a:bodyPr wrap="square">
            <a:spAutoFit/>
          </a:bodyPr>
          <a:lstStyle/>
          <a:p>
            <a:r>
              <a:rPr lang="en-US" sz="1400" dirty="0">
                <a:solidFill>
                  <a:srgbClr val="7030A0"/>
                </a:solidFill>
              </a:rPr>
              <a:t>VC1</a:t>
            </a:r>
            <a:r>
              <a:rPr lang="en-US" sz="1400" baseline="-25000" dirty="0">
                <a:solidFill>
                  <a:srgbClr val="7030A0"/>
                </a:solidFill>
              </a:rPr>
              <a:t>injection</a:t>
            </a:r>
            <a:r>
              <a:rPr lang="en-US" sz="1400" dirty="0" smtClean="0">
                <a:solidFill>
                  <a:srgbClr val="7030A0"/>
                </a:solidFill>
              </a:rPr>
              <a:t>: (3.01VC1)</a:t>
            </a:r>
            <a:endParaRPr lang="en-US" sz="1400" dirty="0">
              <a:solidFill>
                <a:srgbClr val="7030A0"/>
              </a:solidFill>
            </a:endParaRPr>
          </a:p>
          <a:p>
            <a:r>
              <a:rPr lang="en-US" sz="1400" dirty="0">
                <a:solidFill>
                  <a:srgbClr val="7030A0"/>
                </a:solidFill>
              </a:rPr>
              <a:t>Keyhole apertures in first </a:t>
            </a:r>
            <a:r>
              <a:rPr lang="en-US" sz="1400" dirty="0" smtClean="0">
                <a:solidFill>
                  <a:srgbClr val="7030A0"/>
                </a:solidFill>
              </a:rPr>
              <a:t>part </a:t>
            </a:r>
          </a:p>
          <a:p>
            <a:r>
              <a:rPr lang="en-US" sz="1400" dirty="0" smtClean="0">
                <a:solidFill>
                  <a:srgbClr val="7030A0"/>
                </a:solidFill>
              </a:rPr>
              <a:t>See VC10</a:t>
            </a:r>
            <a:r>
              <a:rPr lang="en-US" sz="1400" baseline="-25000" dirty="0" smtClean="0">
                <a:solidFill>
                  <a:srgbClr val="7030A0"/>
                </a:solidFill>
              </a:rPr>
              <a:t>injection </a:t>
            </a:r>
            <a:r>
              <a:rPr lang="en-US" sz="1400" dirty="0">
                <a:solidFill>
                  <a:srgbClr val="7030A0"/>
                </a:solidFill>
              </a:rPr>
              <a:t>and </a:t>
            </a:r>
            <a:r>
              <a:rPr lang="en-US" sz="1400" i="1" dirty="0" smtClean="0">
                <a:solidFill>
                  <a:srgbClr val="7030A0"/>
                </a:solidFill>
              </a:rPr>
              <a:t>Injection path in M1</a:t>
            </a:r>
          </a:p>
          <a:p>
            <a:r>
              <a:rPr lang="en-US" sz="1400" i="1" dirty="0" smtClean="0">
                <a:solidFill>
                  <a:srgbClr val="7030A0"/>
                </a:solidFill>
              </a:rPr>
              <a:t>(slides 15-16)</a:t>
            </a:r>
            <a:endParaRPr lang="en-US" sz="1400" i="1" dirty="0">
              <a:solidFill>
                <a:srgbClr val="7030A0"/>
              </a:solidFill>
            </a:endParaRPr>
          </a:p>
          <a:p>
            <a:r>
              <a:rPr lang="en-US" sz="1400" dirty="0" smtClean="0">
                <a:solidFill>
                  <a:srgbClr val="7030A0"/>
                </a:solidFill>
              </a:rPr>
              <a:t>Heat </a:t>
            </a:r>
            <a:r>
              <a:rPr lang="en-US" sz="1400" dirty="0">
                <a:solidFill>
                  <a:srgbClr val="7030A0"/>
                </a:solidFill>
              </a:rPr>
              <a:t>absorber </a:t>
            </a:r>
            <a:r>
              <a:rPr lang="en-US" sz="1400" dirty="0" smtClean="0">
                <a:solidFill>
                  <a:srgbClr val="7030A0"/>
                </a:solidFill>
              </a:rPr>
              <a:t>E simplified for less SR?</a:t>
            </a:r>
          </a:p>
          <a:p>
            <a:r>
              <a:rPr lang="en-US" sz="1100" dirty="0" smtClean="0">
                <a:solidFill>
                  <a:srgbClr val="7030A0"/>
                </a:solidFill>
              </a:rPr>
              <a:t>(Aperture the same for </a:t>
            </a:r>
            <a:r>
              <a:rPr lang="en-US" sz="1100" dirty="0" err="1" smtClean="0">
                <a:solidFill>
                  <a:srgbClr val="7030A0"/>
                </a:solidFill>
              </a:rPr>
              <a:t>emittance</a:t>
            </a:r>
            <a:r>
              <a:rPr lang="en-US" sz="1100" dirty="0" smtClean="0">
                <a:solidFill>
                  <a:srgbClr val="7030A0"/>
                </a:solidFill>
              </a:rPr>
              <a:t> measurement if dipole kicker goes out)</a:t>
            </a:r>
            <a:endParaRPr lang="en-US" sz="1400" dirty="0">
              <a:solidFill>
                <a:srgbClr val="7030A0"/>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852" y="1289277"/>
            <a:ext cx="833065" cy="83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3"/>
          <p:cNvSpPr txBox="1">
            <a:spLocks noChangeArrowheads="1"/>
          </p:cNvSpPr>
          <p:nvPr/>
        </p:nvSpPr>
        <p:spPr bwMode="auto">
          <a:xfrm>
            <a:off x="395536" y="2348880"/>
            <a:ext cx="4680520" cy="23502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400" b="1">
                <a:solidFill>
                  <a:schemeClr val="accent2"/>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800" dirty="0" smtClean="0"/>
              <a:t>From left to right:</a:t>
            </a:r>
          </a:p>
          <a:p>
            <a:pPr marL="800100" lvl="1" indent="-342900">
              <a:buFont typeface="+mj-lt"/>
              <a:buAutoNum type="alphaUcPeriod"/>
            </a:pPr>
            <a:r>
              <a:rPr lang="en-US" sz="1200" b="1" kern="1200" dirty="0" smtClean="0">
                <a:ea typeface="+mn-ea"/>
                <a:cs typeface="+mn-cs"/>
              </a:rPr>
              <a:t>Stand alone BPM; </a:t>
            </a:r>
            <a:r>
              <a:rPr lang="en-US" sz="1200" b="1" kern="1200" dirty="0" smtClean="0">
                <a:solidFill>
                  <a:srgbClr val="C00000"/>
                </a:solidFill>
                <a:ea typeface="+mn-ea"/>
                <a:cs typeface="+mn-cs"/>
              </a:rPr>
              <a:t>will be moved/prolonged with a 43 mm neck and flange for fast corrector</a:t>
            </a:r>
          </a:p>
          <a:p>
            <a:pPr marL="800100" lvl="1" indent="-342900">
              <a:buFont typeface="+mj-lt"/>
              <a:buAutoNum type="alphaUcPeriod"/>
            </a:pPr>
            <a:r>
              <a:rPr lang="en-US" sz="1200" b="1" kern="1200" dirty="0" smtClean="0">
                <a:ea typeface="+mn-ea"/>
                <a:cs typeface="+mn-cs"/>
              </a:rPr>
              <a:t>Flange with bellows</a:t>
            </a:r>
          </a:p>
          <a:p>
            <a:pPr marL="800100" lvl="1" indent="-342900">
              <a:buFont typeface="+mj-lt"/>
              <a:buAutoNum type="alphaUcPeriod" startAt="3"/>
            </a:pPr>
            <a:r>
              <a:rPr lang="en-US" sz="1200" dirty="0"/>
              <a:t>Copper part</a:t>
            </a:r>
          </a:p>
          <a:p>
            <a:pPr marL="800100" lvl="1" indent="-342900">
              <a:buFont typeface="+mj-lt"/>
              <a:buAutoNum type="alphaUcPeriod" startAt="3"/>
            </a:pPr>
            <a:r>
              <a:rPr lang="en-US" sz="1200" dirty="0"/>
              <a:t>Copper tube</a:t>
            </a:r>
          </a:p>
          <a:p>
            <a:pPr marL="800100" lvl="1" indent="-342900">
              <a:buFont typeface="+mj-lt"/>
              <a:buAutoNum type="alphaUcPeriod" startAt="3"/>
            </a:pPr>
            <a:r>
              <a:rPr lang="en-US" sz="1200" dirty="0"/>
              <a:t>Heat absorber for 6 kW, </a:t>
            </a:r>
            <a:r>
              <a:rPr lang="en-US" sz="1200" dirty="0">
                <a:solidFill>
                  <a:srgbClr val="C00000"/>
                </a:solidFill>
              </a:rPr>
              <a:t>will be simplified to 1 kW for Wiggler, Helical 220 W</a:t>
            </a:r>
          </a:p>
          <a:p>
            <a:pPr marL="800100" lvl="1" indent="-342900">
              <a:buFont typeface="+mj-lt"/>
              <a:buAutoNum type="alphaUcPeriod" startAt="3"/>
            </a:pPr>
            <a:r>
              <a:rPr lang="en-US" sz="1200" dirty="0"/>
              <a:t>Stainless pipe welded to BPM shaped for extraction of ID </a:t>
            </a:r>
            <a:r>
              <a:rPr lang="en-US" sz="1200" dirty="0" smtClean="0"/>
              <a:t>radiation</a:t>
            </a:r>
            <a:endParaRPr lang="en-US" sz="1400" dirty="0"/>
          </a:p>
        </p:txBody>
      </p:sp>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488942" y="1052736"/>
            <a:ext cx="7372418" cy="118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1560" y="1986581"/>
            <a:ext cx="360040" cy="246221"/>
          </a:xfrm>
          <a:prstGeom prst="rect">
            <a:avLst/>
          </a:prstGeom>
          <a:noFill/>
        </p:spPr>
        <p:txBody>
          <a:bodyPr wrap="square" rtlCol="0">
            <a:spAutoFit/>
          </a:bodyPr>
          <a:lstStyle/>
          <a:p>
            <a:r>
              <a:rPr lang="en-US" dirty="0" smtClean="0"/>
              <a:t>M1</a:t>
            </a:r>
            <a:endParaRPr lang="en-US" dirty="0"/>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3" y="1813984"/>
            <a:ext cx="2160240" cy="193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5640" y="1813984"/>
            <a:ext cx="2167181" cy="193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6890" y="3789041"/>
            <a:ext cx="2182856"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5641" y="3829640"/>
            <a:ext cx="2140576" cy="1909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latshållare för sidfot 9"/>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137985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Heat Load Limits from IDs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340768"/>
            <a:ext cx="7960965" cy="4430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4125144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9" name="Picture 3" descr="C:\Users\Jonny\Documents\MAX IV\DDR\ALBA\från ALBA\CFT doc\3D\VC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81497" y="4602949"/>
            <a:ext cx="7920000" cy="15448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0" marR="0" lvl="0" indent="0" defTabSz="914400" rtl="0" eaLnBrk="1" fontAlgn="base" latinLnBrk="0" hangingPunct="1">
              <a:lnSpc>
                <a:spcPct val="100000"/>
              </a:lnSpc>
              <a:spcBef>
                <a:spcPct val="0"/>
              </a:spcBef>
              <a:spcAft>
                <a:spcPct val="0"/>
              </a:spcAft>
              <a:tabLst/>
              <a:defRPr/>
            </a:pPr>
            <a:r>
              <a:rPr lang="en-US" sz="1400" dirty="0" smtClean="0">
                <a:solidFill>
                  <a:srgbClr val="FFFFFF"/>
                </a:solidFill>
              </a:rPr>
              <a:t> </a:t>
            </a:r>
            <a:r>
              <a:rPr lang="en-US" dirty="0" smtClean="0"/>
              <a:t>VC5</a:t>
            </a:r>
            <a:endParaRPr lang="en-US" dirty="0"/>
          </a:p>
        </p:txBody>
      </p:sp>
      <p:cxnSp>
        <p:nvCxnSpPr>
          <p:cNvPr id="6" name="Straight Connector 5"/>
          <p:cNvCxnSpPr/>
          <p:nvPr/>
        </p:nvCxnSpPr>
        <p:spPr bwMode="auto">
          <a:xfrm flipV="1">
            <a:off x="595909" y="4308656"/>
            <a:ext cx="541381" cy="10919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flipV="1">
            <a:off x="1259385" y="4529209"/>
            <a:ext cx="511566" cy="12040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flipV="1">
            <a:off x="1619672" y="4529209"/>
            <a:ext cx="470254" cy="120404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flipV="1">
            <a:off x="8125963" y="4726833"/>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TextBox 10"/>
          <p:cNvSpPr txBox="1"/>
          <p:nvPr/>
        </p:nvSpPr>
        <p:spPr>
          <a:xfrm>
            <a:off x="726834" y="4356728"/>
            <a:ext cx="216024" cy="246221"/>
          </a:xfrm>
          <a:prstGeom prst="rect">
            <a:avLst/>
          </a:prstGeom>
          <a:noFill/>
        </p:spPr>
        <p:txBody>
          <a:bodyPr wrap="square" rtlCol="0">
            <a:spAutoFit/>
          </a:bodyPr>
          <a:lstStyle/>
          <a:p>
            <a:pPr algn="ctr"/>
            <a:r>
              <a:rPr lang="en-US" dirty="0" smtClean="0"/>
              <a:t>A</a:t>
            </a:r>
            <a:endParaRPr lang="en-US" dirty="0"/>
          </a:p>
        </p:txBody>
      </p:sp>
      <p:sp>
        <p:nvSpPr>
          <p:cNvPr id="12" name="TextBox 11"/>
          <p:cNvSpPr txBox="1"/>
          <p:nvPr/>
        </p:nvSpPr>
        <p:spPr>
          <a:xfrm>
            <a:off x="1043361" y="4334907"/>
            <a:ext cx="216024" cy="246221"/>
          </a:xfrm>
          <a:prstGeom prst="rect">
            <a:avLst/>
          </a:prstGeom>
          <a:noFill/>
        </p:spPr>
        <p:txBody>
          <a:bodyPr wrap="square" rtlCol="0">
            <a:spAutoFit/>
          </a:bodyPr>
          <a:lstStyle/>
          <a:p>
            <a:pPr algn="ctr"/>
            <a:r>
              <a:rPr lang="en-US" dirty="0" smtClean="0"/>
              <a:t>B</a:t>
            </a:r>
            <a:endParaRPr lang="en-US" dirty="0"/>
          </a:p>
        </p:txBody>
      </p:sp>
      <p:sp>
        <p:nvSpPr>
          <p:cNvPr id="13" name="TextBox 12"/>
          <p:cNvSpPr txBox="1"/>
          <p:nvPr/>
        </p:nvSpPr>
        <p:spPr>
          <a:xfrm>
            <a:off x="1440606" y="4334907"/>
            <a:ext cx="216024" cy="246221"/>
          </a:xfrm>
          <a:prstGeom prst="rect">
            <a:avLst/>
          </a:prstGeom>
          <a:noFill/>
        </p:spPr>
        <p:txBody>
          <a:bodyPr wrap="square" rtlCol="0">
            <a:spAutoFit/>
          </a:bodyPr>
          <a:lstStyle/>
          <a:p>
            <a:pPr algn="ctr"/>
            <a:r>
              <a:rPr lang="en-US" dirty="0" smtClean="0"/>
              <a:t>C</a:t>
            </a:r>
            <a:endParaRPr lang="en-US" dirty="0"/>
          </a:p>
        </p:txBody>
      </p:sp>
      <p:sp>
        <p:nvSpPr>
          <p:cNvPr id="14" name="TextBox 13"/>
          <p:cNvSpPr txBox="1"/>
          <p:nvPr/>
        </p:nvSpPr>
        <p:spPr>
          <a:xfrm>
            <a:off x="1873902" y="4334907"/>
            <a:ext cx="216024" cy="246221"/>
          </a:xfrm>
          <a:prstGeom prst="rect">
            <a:avLst/>
          </a:prstGeom>
          <a:noFill/>
        </p:spPr>
        <p:txBody>
          <a:bodyPr wrap="square" rtlCol="0">
            <a:spAutoFit/>
          </a:bodyPr>
          <a:lstStyle/>
          <a:p>
            <a:pPr algn="ctr"/>
            <a:r>
              <a:rPr lang="en-US" dirty="0" smtClean="0"/>
              <a:t>D</a:t>
            </a:r>
            <a:endParaRPr lang="en-US" dirty="0"/>
          </a:p>
        </p:txBody>
      </p:sp>
      <p:sp>
        <p:nvSpPr>
          <p:cNvPr id="15" name="TextBox 14"/>
          <p:cNvSpPr txBox="1"/>
          <p:nvPr/>
        </p:nvSpPr>
        <p:spPr>
          <a:xfrm>
            <a:off x="4325473" y="4372660"/>
            <a:ext cx="216024" cy="246221"/>
          </a:xfrm>
          <a:prstGeom prst="rect">
            <a:avLst/>
          </a:prstGeom>
          <a:noFill/>
        </p:spPr>
        <p:txBody>
          <a:bodyPr wrap="square" rtlCol="0">
            <a:spAutoFit/>
          </a:bodyPr>
          <a:lstStyle/>
          <a:p>
            <a:pPr algn="ctr"/>
            <a:r>
              <a:rPr lang="en-US" dirty="0" smtClean="0"/>
              <a:t>E</a:t>
            </a:r>
            <a:endParaRPr lang="en-US" dirty="0"/>
          </a:p>
        </p:txBody>
      </p:sp>
      <p:sp>
        <p:nvSpPr>
          <p:cNvPr id="16" name="Rectangle 3"/>
          <p:cNvSpPr txBox="1">
            <a:spLocks noChangeArrowheads="1"/>
          </p:cNvSpPr>
          <p:nvPr/>
        </p:nvSpPr>
        <p:spPr bwMode="auto">
          <a:xfrm>
            <a:off x="457200" y="2547838"/>
            <a:ext cx="3538736" cy="16012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400" b="1">
                <a:solidFill>
                  <a:schemeClr val="accent2"/>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800" dirty="0" smtClean="0"/>
              <a:t>From left to right:</a:t>
            </a:r>
          </a:p>
          <a:p>
            <a:pPr marL="800100" lvl="1" indent="-342900">
              <a:buFont typeface="+mj-lt"/>
              <a:buAutoNum type="alphaUcPeriod"/>
            </a:pPr>
            <a:r>
              <a:rPr lang="en-US" sz="1200" dirty="0"/>
              <a:t>Stand alone BPM</a:t>
            </a:r>
          </a:p>
          <a:p>
            <a:pPr marL="800100" lvl="1" indent="-342900">
              <a:buFont typeface="+mj-lt"/>
              <a:buAutoNum type="alphaUcPeriod"/>
            </a:pPr>
            <a:r>
              <a:rPr lang="en-US" sz="1200" dirty="0"/>
              <a:t>Flange with bellows</a:t>
            </a:r>
          </a:p>
          <a:p>
            <a:pPr marL="800100" lvl="1" indent="-342900">
              <a:buFont typeface="+mj-lt"/>
              <a:buAutoNum type="alphaUcPeriod"/>
            </a:pPr>
            <a:r>
              <a:rPr lang="en-US" sz="1200" dirty="0"/>
              <a:t>Copper tube, </a:t>
            </a:r>
            <a:r>
              <a:rPr lang="en-US" sz="1200" dirty="0" smtClean="0">
                <a:solidFill>
                  <a:srgbClr val="C00000"/>
                </a:solidFill>
              </a:rPr>
              <a:t>taper </a:t>
            </a:r>
            <a:r>
              <a:rPr lang="en-US" sz="1200" dirty="0">
                <a:solidFill>
                  <a:srgbClr val="C00000"/>
                </a:solidFill>
              </a:rPr>
              <a:t>removed</a:t>
            </a:r>
            <a:endParaRPr lang="en-US" sz="1200" dirty="0"/>
          </a:p>
          <a:p>
            <a:pPr marL="800100" lvl="1" indent="-342900">
              <a:buFont typeface="+mj-lt"/>
              <a:buAutoNum type="alphaUcPeriod"/>
            </a:pPr>
            <a:r>
              <a:rPr lang="en-US" sz="1200" dirty="0" smtClean="0"/>
              <a:t>Corrector </a:t>
            </a:r>
            <a:r>
              <a:rPr lang="en-US" sz="1200" dirty="0" smtClean="0">
                <a:solidFill>
                  <a:srgbClr val="C00000"/>
                </a:solidFill>
              </a:rPr>
              <a:t>copper </a:t>
            </a:r>
            <a:r>
              <a:rPr lang="en-US" sz="1200" dirty="0">
                <a:solidFill>
                  <a:srgbClr val="C00000"/>
                </a:solidFill>
              </a:rPr>
              <a:t>and </a:t>
            </a:r>
            <a:r>
              <a:rPr lang="en-US" sz="1200" dirty="0" smtClean="0">
                <a:solidFill>
                  <a:srgbClr val="C00000"/>
                </a:solidFill>
              </a:rPr>
              <a:t>cooled </a:t>
            </a:r>
            <a:endParaRPr lang="en-US" sz="1200" dirty="0">
              <a:solidFill>
                <a:srgbClr val="C00000"/>
              </a:solidFill>
            </a:endParaRPr>
          </a:p>
          <a:p>
            <a:pPr marL="457200" lvl="1" indent="0">
              <a:buFontTx/>
              <a:buNone/>
            </a:pPr>
            <a:endParaRPr lang="en-US" dirty="0" smtClean="0"/>
          </a:p>
        </p:txBody>
      </p:sp>
      <p:sp>
        <p:nvSpPr>
          <p:cNvPr id="17" name="TextBox 16"/>
          <p:cNvSpPr txBox="1"/>
          <p:nvPr/>
        </p:nvSpPr>
        <p:spPr>
          <a:xfrm>
            <a:off x="8604448" y="4334907"/>
            <a:ext cx="216024" cy="246221"/>
          </a:xfrm>
          <a:prstGeom prst="rect">
            <a:avLst/>
          </a:prstGeom>
          <a:noFill/>
        </p:spPr>
        <p:txBody>
          <a:bodyPr wrap="square" rtlCol="0">
            <a:spAutoFit/>
          </a:bodyPr>
          <a:lstStyle/>
          <a:p>
            <a:pPr algn="ctr"/>
            <a:r>
              <a:rPr lang="en-US" dirty="0" smtClean="0"/>
              <a:t>H</a:t>
            </a:r>
            <a:endParaRPr lang="en-US" dirty="0"/>
          </a:p>
        </p:txBody>
      </p:sp>
      <p:cxnSp>
        <p:nvCxnSpPr>
          <p:cNvPr id="21" name="Straight Connector 20"/>
          <p:cNvCxnSpPr/>
          <p:nvPr/>
        </p:nvCxnSpPr>
        <p:spPr bwMode="auto">
          <a:xfrm flipV="1">
            <a:off x="718004" y="4356728"/>
            <a:ext cx="541381" cy="109190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V="1">
            <a:off x="7020272" y="4704240"/>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V="1">
            <a:off x="7492056" y="4739968"/>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7" name="TextBox 26"/>
          <p:cNvSpPr txBox="1"/>
          <p:nvPr/>
        </p:nvSpPr>
        <p:spPr>
          <a:xfrm>
            <a:off x="7600068" y="4356727"/>
            <a:ext cx="216024" cy="246221"/>
          </a:xfrm>
          <a:prstGeom prst="rect">
            <a:avLst/>
          </a:prstGeom>
          <a:noFill/>
        </p:spPr>
        <p:txBody>
          <a:bodyPr wrap="square" rtlCol="0">
            <a:spAutoFit/>
          </a:bodyPr>
          <a:lstStyle/>
          <a:p>
            <a:pPr algn="ctr"/>
            <a:r>
              <a:rPr lang="en-US" dirty="0" smtClean="0"/>
              <a:t>F</a:t>
            </a:r>
            <a:endParaRPr lang="en-US" dirty="0"/>
          </a:p>
        </p:txBody>
      </p:sp>
      <p:sp>
        <p:nvSpPr>
          <p:cNvPr id="28" name="TextBox 27"/>
          <p:cNvSpPr txBox="1"/>
          <p:nvPr/>
        </p:nvSpPr>
        <p:spPr>
          <a:xfrm>
            <a:off x="8174894" y="4356727"/>
            <a:ext cx="216024" cy="246221"/>
          </a:xfrm>
          <a:prstGeom prst="rect">
            <a:avLst/>
          </a:prstGeom>
          <a:noFill/>
        </p:spPr>
        <p:txBody>
          <a:bodyPr wrap="square" rtlCol="0">
            <a:spAutoFit/>
          </a:bodyPr>
          <a:lstStyle/>
          <a:p>
            <a:pPr algn="ctr"/>
            <a:r>
              <a:rPr lang="en-US" dirty="0" smtClean="0"/>
              <a:t>G</a:t>
            </a:r>
            <a:endParaRPr lang="en-US" dirty="0"/>
          </a:p>
        </p:txBody>
      </p:sp>
      <p:sp>
        <p:nvSpPr>
          <p:cNvPr id="22" name="Rectangle 3"/>
          <p:cNvSpPr txBox="1">
            <a:spLocks noChangeArrowheads="1"/>
          </p:cNvSpPr>
          <p:nvPr/>
        </p:nvSpPr>
        <p:spPr bwMode="auto">
          <a:xfrm>
            <a:off x="4657272" y="2547838"/>
            <a:ext cx="3538736" cy="16012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400" b="1">
                <a:solidFill>
                  <a:schemeClr val="accent2"/>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800100" lvl="1" indent="-342900">
              <a:buFont typeface="+mj-lt"/>
              <a:buAutoNum type="alphaUcPeriod" startAt="5"/>
            </a:pPr>
            <a:r>
              <a:rPr lang="en-US" sz="1200" dirty="0" smtClean="0"/>
              <a:t>Copper </a:t>
            </a:r>
            <a:r>
              <a:rPr lang="en-US" sz="1200" dirty="0"/>
              <a:t>tube, </a:t>
            </a:r>
            <a:r>
              <a:rPr lang="en-US" sz="1200" dirty="0" smtClean="0">
                <a:solidFill>
                  <a:srgbClr val="C00000"/>
                </a:solidFill>
              </a:rPr>
              <a:t>taper </a:t>
            </a:r>
            <a:r>
              <a:rPr lang="en-US" sz="1200" dirty="0">
                <a:solidFill>
                  <a:srgbClr val="C00000"/>
                </a:solidFill>
              </a:rPr>
              <a:t>removed</a:t>
            </a:r>
            <a:endParaRPr lang="en-US" sz="1200" dirty="0"/>
          </a:p>
          <a:p>
            <a:pPr marL="800100" lvl="1" indent="-342900">
              <a:buFont typeface="+mj-lt"/>
              <a:buAutoNum type="alphaUcPeriod" startAt="5"/>
            </a:pPr>
            <a:r>
              <a:rPr lang="en-US" sz="1200" dirty="0"/>
              <a:t>Corrector </a:t>
            </a:r>
            <a:r>
              <a:rPr lang="en-US" sz="1200" dirty="0" smtClean="0">
                <a:solidFill>
                  <a:srgbClr val="C00000"/>
                </a:solidFill>
              </a:rPr>
              <a:t>copper </a:t>
            </a:r>
            <a:r>
              <a:rPr lang="en-US" sz="1200" dirty="0">
                <a:solidFill>
                  <a:srgbClr val="C00000"/>
                </a:solidFill>
              </a:rPr>
              <a:t>and </a:t>
            </a:r>
            <a:r>
              <a:rPr lang="en-US" sz="1200" dirty="0" smtClean="0">
                <a:solidFill>
                  <a:srgbClr val="C00000"/>
                </a:solidFill>
              </a:rPr>
              <a:t>cooled</a:t>
            </a:r>
          </a:p>
          <a:p>
            <a:pPr marL="800100" lvl="1" indent="-342900">
              <a:buFont typeface="+mj-lt"/>
              <a:buAutoNum type="alphaUcPeriod" startAt="5"/>
            </a:pPr>
            <a:r>
              <a:rPr lang="en-US" sz="1200" dirty="0" smtClean="0"/>
              <a:t>Copper </a:t>
            </a:r>
            <a:r>
              <a:rPr lang="en-US" sz="1200" dirty="0"/>
              <a:t>tube</a:t>
            </a:r>
          </a:p>
          <a:p>
            <a:pPr marL="800100" lvl="1" indent="-342900">
              <a:buFont typeface="+mj-lt"/>
              <a:buAutoNum type="alphaUcPeriod" startAt="5"/>
            </a:pPr>
            <a:r>
              <a:rPr lang="en-US" sz="1200" dirty="0"/>
              <a:t>Flange with bellows</a:t>
            </a:r>
          </a:p>
          <a:p>
            <a:pPr marL="457200" lvl="1" indent="0">
              <a:buFontTx/>
              <a:buNone/>
            </a:pPr>
            <a:endParaRPr lang="en-US" dirty="0" smtClean="0"/>
          </a:p>
        </p:txBody>
      </p:sp>
      <p:pic>
        <p:nvPicPr>
          <p:cNvPr id="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544"/>
          <a:stretch/>
        </p:blipFill>
        <p:spPr bwMode="auto">
          <a:xfrm>
            <a:off x="499461" y="1152875"/>
            <a:ext cx="8084073" cy="107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2411760" y="1741690"/>
            <a:ext cx="360480" cy="246221"/>
          </a:xfrm>
          <a:prstGeom prst="rect">
            <a:avLst/>
          </a:prstGeom>
          <a:noFill/>
        </p:spPr>
        <p:txBody>
          <a:bodyPr wrap="square" rtlCol="0">
            <a:spAutoFit/>
          </a:bodyPr>
          <a:lstStyle/>
          <a:p>
            <a:r>
              <a:rPr lang="en-US" dirty="0" smtClean="0"/>
              <a:t>U3</a:t>
            </a:r>
            <a:endParaRPr lang="en-US"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25446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Vacuum System Procurement</a:t>
            </a:r>
            <a:endParaRPr lang="en-US" dirty="0"/>
          </a:p>
        </p:txBody>
      </p:sp>
      <p:sp>
        <p:nvSpPr>
          <p:cNvPr id="3" name="Content Placeholder 2"/>
          <p:cNvSpPr>
            <a:spLocks noGrp="1"/>
          </p:cNvSpPr>
          <p:nvPr>
            <p:ph idx="1"/>
          </p:nvPr>
        </p:nvSpPr>
        <p:spPr>
          <a:xfrm>
            <a:off x="323528" y="1196752"/>
            <a:ext cx="8229600" cy="5184576"/>
          </a:xfrm>
        </p:spPr>
        <p:txBody>
          <a:bodyPr/>
          <a:lstStyle/>
          <a:p>
            <a:r>
              <a:rPr lang="en-US" dirty="0"/>
              <a:t>Prequalification Tender published. </a:t>
            </a:r>
            <a:r>
              <a:rPr lang="en-US" dirty="0" smtClean="0"/>
              <a:t>7 Companies selected.</a:t>
            </a:r>
          </a:p>
          <a:p>
            <a:r>
              <a:rPr lang="de-DE" dirty="0"/>
              <a:t>CFT for main chambers by the end of 2011</a:t>
            </a:r>
            <a:r>
              <a:rPr lang="de-DE" dirty="0" smtClean="0"/>
              <a:t>.</a:t>
            </a:r>
            <a:endParaRPr lang="en-US" dirty="0"/>
          </a:p>
          <a:p>
            <a:r>
              <a:rPr lang="en-US" dirty="0"/>
              <a:t>CERN </a:t>
            </a:r>
            <a:r>
              <a:rPr lang="en-US" dirty="0" smtClean="0"/>
              <a:t>collaboration established:</a:t>
            </a:r>
          </a:p>
          <a:p>
            <a:pPr lvl="2"/>
            <a:r>
              <a:rPr lang="en-US" sz="2400" dirty="0" smtClean="0"/>
              <a:t>Development </a:t>
            </a:r>
            <a:r>
              <a:rPr lang="en-US" sz="2400" dirty="0"/>
              <a:t>of coating </a:t>
            </a:r>
            <a:r>
              <a:rPr lang="en-US" sz="2400" dirty="0" smtClean="0"/>
              <a:t>procedure for </a:t>
            </a:r>
            <a:r>
              <a:rPr lang="en-US" sz="2400" dirty="0"/>
              <a:t>special chambers.</a:t>
            </a:r>
          </a:p>
          <a:p>
            <a:pPr lvl="2"/>
            <a:r>
              <a:rPr lang="en-US" sz="2400" dirty="0"/>
              <a:t>Certification of cleaning at manufacturing companies.</a:t>
            </a:r>
          </a:p>
          <a:p>
            <a:pPr lvl="2"/>
            <a:r>
              <a:rPr lang="en-US" sz="2400" dirty="0"/>
              <a:t>Training</a:t>
            </a:r>
            <a:r>
              <a:rPr lang="en-US" sz="2400" dirty="0" smtClean="0"/>
              <a:t>. (Max lab staff at CERN for about 9 months from November)</a:t>
            </a:r>
            <a:endParaRPr lang="de-DE" dirty="0" smtClean="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4208719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Manufacturing</a:t>
            </a:r>
            <a:endParaRPr lang="en-US" dirty="0"/>
          </a:p>
        </p:txBody>
      </p:sp>
      <p:sp>
        <p:nvSpPr>
          <p:cNvPr id="6" name="Content Placeholder 2"/>
          <p:cNvSpPr>
            <a:spLocks noGrp="1"/>
          </p:cNvSpPr>
          <p:nvPr>
            <p:ph idx="1"/>
          </p:nvPr>
        </p:nvSpPr>
        <p:spPr>
          <a:xfrm>
            <a:off x="251520" y="1196752"/>
            <a:ext cx="8568952" cy="2952328"/>
          </a:xfrm>
        </p:spPr>
        <p:txBody>
          <a:bodyPr>
            <a:normAutofit/>
          </a:bodyPr>
          <a:lstStyle/>
          <a:p>
            <a:pPr lvl="1" algn="just"/>
            <a:r>
              <a:rPr lang="en-US" sz="2000" dirty="0" smtClean="0">
                <a:solidFill>
                  <a:srgbClr val="0070C0"/>
                </a:solidFill>
              </a:rPr>
              <a:t>Final </a:t>
            </a:r>
            <a:r>
              <a:rPr lang="en-US" sz="2000" dirty="0">
                <a:solidFill>
                  <a:srgbClr val="0070C0"/>
                </a:solidFill>
              </a:rPr>
              <a:t>Manufacturing Drawings (Yokes) released. </a:t>
            </a:r>
          </a:p>
          <a:p>
            <a:pPr marL="1371600" lvl="2" indent="-457200" algn="just">
              <a:buFont typeface="Arial" pitchFamily="34" charset="0"/>
              <a:buChar char="•"/>
            </a:pPr>
            <a:r>
              <a:rPr lang="en-US" sz="2000" dirty="0">
                <a:solidFill>
                  <a:srgbClr val="0070C0"/>
                </a:solidFill>
              </a:rPr>
              <a:t>Changes to corrector magnets (steel rather than ferrite) – new weak correctors to be designed.</a:t>
            </a:r>
          </a:p>
          <a:p>
            <a:pPr marL="1371600" lvl="2" indent="-457200" algn="just">
              <a:buFont typeface="Arial" pitchFamily="34" charset="0"/>
              <a:buChar char="•"/>
            </a:pPr>
            <a:r>
              <a:rPr lang="en-US" sz="2000" dirty="0">
                <a:solidFill>
                  <a:srgbClr val="0070C0"/>
                </a:solidFill>
              </a:rPr>
              <a:t>Changes to yoke due to integration of vacuum chambers (chamber supports, cooling tubes)</a:t>
            </a:r>
          </a:p>
          <a:p>
            <a:pPr marL="1371600" lvl="2" indent="-457200" algn="just">
              <a:buFont typeface="Arial" pitchFamily="34" charset="0"/>
              <a:buChar char="•"/>
            </a:pPr>
            <a:r>
              <a:rPr lang="en-US" sz="2000" dirty="0">
                <a:solidFill>
                  <a:srgbClr val="0070C0"/>
                </a:solidFill>
              </a:rPr>
              <a:t>Many smaller corrections to drawings.</a:t>
            </a:r>
          </a:p>
          <a:p>
            <a:pPr lvl="1" algn="just"/>
            <a:r>
              <a:rPr lang="de-DE" sz="2000" dirty="0">
                <a:solidFill>
                  <a:srgbClr val="0070C0"/>
                </a:solidFill>
              </a:rPr>
              <a:t>Prequalification Tender for Magnet Power Suplies published September.</a:t>
            </a:r>
            <a:endParaRPr lang="en-US" dirty="0">
              <a:solidFill>
                <a:srgbClr val="0070C0"/>
              </a:solidFill>
            </a:endParaRPr>
          </a:p>
          <a:p>
            <a:pPr>
              <a:buNone/>
            </a:pPr>
            <a:endParaRPr lang="en-US" sz="2400" baseline="30000" dirty="0" smtClean="0"/>
          </a:p>
          <a:p>
            <a:pPr>
              <a:buNone/>
            </a:pPr>
            <a:endParaRPr lang="en-US" sz="2400" dirty="0"/>
          </a:p>
        </p:txBody>
      </p:sp>
      <p:pic>
        <p:nvPicPr>
          <p:cNvPr id="7" name="Picture 6"/>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rcRect l="893" t="5577" r="11639" b="20799"/>
          <a:stretch>
            <a:fillRect/>
          </a:stretch>
        </p:blipFill>
        <p:spPr bwMode="auto">
          <a:xfrm>
            <a:off x="5006230" y="3861048"/>
            <a:ext cx="3849155"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98201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188582"/>
            <a:ext cx="3851920" cy="2888940"/>
          </a:xfrm>
          <a:prstGeom prst="rect">
            <a:avLst/>
          </a:prstGeom>
        </p:spPr>
      </p:pic>
      <p:sp>
        <p:nvSpPr>
          <p:cNvPr id="2" name="Title 1"/>
          <p:cNvSpPr>
            <a:spLocks noGrp="1"/>
          </p:cNvSpPr>
          <p:nvPr>
            <p:ph type="title"/>
          </p:nvPr>
        </p:nvSpPr>
        <p:spPr>
          <a:xfrm>
            <a:off x="843980" y="188640"/>
            <a:ext cx="8136904" cy="647700"/>
          </a:xfrm>
        </p:spPr>
        <p:txBody>
          <a:bodyPr/>
          <a:lstStyle/>
          <a:p>
            <a:r>
              <a:rPr lang="en-US" dirty="0" smtClean="0"/>
              <a:t>Prototype 3 GeV Ring Magnet Block</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5977" y="3597972"/>
            <a:ext cx="3672408" cy="27543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901" y="1196752"/>
            <a:ext cx="4229075" cy="3171806"/>
          </a:xfrm>
          <a:prstGeom prst="rect">
            <a:avLst/>
          </a:prstGeom>
        </p:spPr>
      </p:pic>
      <p:sp>
        <p:nvSpPr>
          <p:cNvPr id="9" name="TextBox 8"/>
          <p:cNvSpPr txBox="1"/>
          <p:nvPr/>
        </p:nvSpPr>
        <p:spPr>
          <a:xfrm>
            <a:off x="100657" y="5589240"/>
            <a:ext cx="4124325" cy="523220"/>
          </a:xfrm>
          <a:prstGeom prst="rect">
            <a:avLst/>
          </a:prstGeom>
          <a:noFill/>
        </p:spPr>
        <p:txBody>
          <a:bodyPr wrap="square" rtlCol="0">
            <a:spAutoFit/>
          </a:bodyPr>
          <a:lstStyle/>
          <a:p>
            <a:r>
              <a:rPr lang="en-US" sz="1400" dirty="0" smtClean="0"/>
              <a:t>Several Magnets Machined out of a Single Solid Iron Block</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56" y="4494112"/>
            <a:ext cx="412432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351817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mc prototype measurements</a:t>
            </a:r>
            <a:endParaRPr lang="en-US" dirty="0"/>
          </a:p>
        </p:txBody>
      </p:sp>
      <p:sp>
        <p:nvSpPr>
          <p:cNvPr id="8" name="Content Placeholder 7"/>
          <p:cNvSpPr>
            <a:spLocks noGrp="1"/>
          </p:cNvSpPr>
          <p:nvPr>
            <p:ph idx="1"/>
          </p:nvPr>
        </p:nvSpPr>
        <p:spPr>
          <a:xfrm>
            <a:off x="467544" y="1412776"/>
            <a:ext cx="8229600" cy="4525963"/>
          </a:xfrm>
        </p:spPr>
        <p:txBody>
          <a:bodyPr>
            <a:normAutofit/>
          </a:bodyPr>
          <a:lstStyle/>
          <a:p>
            <a:pPr>
              <a:buFont typeface="Arial" pitchFamily="34" charset="0"/>
              <a:buChar char="•"/>
            </a:pPr>
            <a:r>
              <a:rPr lang="en-US" sz="2400" dirty="0" smtClean="0"/>
              <a:t>No showstoppers in machining of large yoke block halves</a:t>
            </a:r>
          </a:p>
          <a:p>
            <a:pPr>
              <a:buFont typeface="Arial" pitchFamily="34" charset="0"/>
              <a:buChar char="•"/>
            </a:pPr>
            <a:r>
              <a:rPr lang="en-US" sz="2400" dirty="0" smtClean="0"/>
              <a:t>Practical feedback to mechanical design/drawings</a:t>
            </a:r>
          </a:p>
          <a:p>
            <a:pPr>
              <a:buFont typeface="Arial" pitchFamily="34" charset="0"/>
              <a:buChar char="•"/>
            </a:pPr>
            <a:r>
              <a:rPr lang="en-US" sz="2400" dirty="0" smtClean="0"/>
              <a:t>Field strengths, temperature rises, etc verified</a:t>
            </a:r>
          </a:p>
          <a:p>
            <a:pPr>
              <a:buFont typeface="Arial" pitchFamily="34" charset="0"/>
              <a:buChar char="•"/>
            </a:pPr>
            <a:r>
              <a:rPr lang="en-US" sz="2400" dirty="0" smtClean="0"/>
              <a:t>Dipole field shape close to spec</a:t>
            </a:r>
          </a:p>
          <a:p>
            <a:pPr>
              <a:buFont typeface="Arial" pitchFamily="34" charset="0"/>
              <a:buChar char="•"/>
            </a:pPr>
            <a:r>
              <a:rPr lang="en-US" sz="2400" dirty="0" smtClean="0"/>
              <a:t>Pole face strips gives 4% gradient adjustment, but also produces a dipole component.</a:t>
            </a:r>
          </a:p>
          <a:p>
            <a:pPr>
              <a:buFont typeface="Arial" pitchFamily="34" charset="0"/>
              <a:buChar char="•"/>
            </a:pPr>
            <a:r>
              <a:rPr lang="en-US" sz="2400" dirty="0" err="1" smtClean="0"/>
              <a:t>QFend</a:t>
            </a:r>
            <a:r>
              <a:rPr lang="en-US" sz="2400" dirty="0" smtClean="0"/>
              <a:t> and 8poles – no surprises</a:t>
            </a:r>
          </a:p>
          <a:p>
            <a:pPr>
              <a:buFont typeface="Arial" pitchFamily="34" charset="0"/>
              <a:buChar char="•"/>
            </a:pPr>
            <a:r>
              <a:rPr lang="en-US" sz="2400" dirty="0" smtClean="0"/>
              <a:t>No cross talk, except </a:t>
            </a:r>
            <a:r>
              <a:rPr lang="en-US" sz="2400" dirty="0" err="1" smtClean="0"/>
              <a:t>QDend</a:t>
            </a:r>
            <a:r>
              <a:rPr lang="en-US" sz="2400" dirty="0" smtClean="0"/>
              <a:t>(</a:t>
            </a:r>
            <a:r>
              <a:rPr lang="en-US" sz="2400" dirty="0" err="1" smtClean="0"/>
              <a:t>DIPm</a:t>
            </a:r>
            <a:r>
              <a:rPr lang="en-US" sz="2400" dirty="0" smtClean="0"/>
              <a:t>) </a:t>
            </a:r>
            <a:r>
              <a:rPr lang="en-US" dirty="0" smtClean="0"/>
              <a:t>.</a:t>
            </a:r>
          </a:p>
          <a:p>
            <a:endParaRPr lang="en-US" dirty="0"/>
          </a:p>
        </p:txBody>
      </p:sp>
      <p:sp>
        <p:nvSpPr>
          <p:cNvPr id="3" name="Platshållare för sidfot 2"/>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386382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Facility layout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052736"/>
            <a:ext cx="8568952" cy="5143909"/>
          </a:xfrm>
        </p:spPr>
      </p:pic>
      <p:sp>
        <p:nvSpPr>
          <p:cNvPr id="8" name="TextBox 7"/>
          <p:cNvSpPr txBox="1"/>
          <p:nvPr/>
        </p:nvSpPr>
        <p:spPr>
          <a:xfrm>
            <a:off x="1264300" y="1343664"/>
            <a:ext cx="3963070" cy="461665"/>
          </a:xfrm>
          <a:prstGeom prst="rect">
            <a:avLst/>
          </a:prstGeom>
          <a:noFill/>
        </p:spPr>
        <p:txBody>
          <a:bodyPr wrap="square" rtlCol="0">
            <a:spAutoFit/>
          </a:bodyPr>
          <a:lstStyle/>
          <a:p>
            <a:pPr algn="ctr"/>
            <a:r>
              <a:rPr lang="en-US" sz="2400" dirty="0" smtClean="0"/>
              <a:t>Injector</a:t>
            </a:r>
            <a:endParaRPr lang="en-US" sz="2400" dirty="0"/>
          </a:p>
        </p:txBody>
      </p:sp>
      <p:sp>
        <p:nvSpPr>
          <p:cNvPr id="9" name="TextBox 8"/>
          <p:cNvSpPr txBox="1"/>
          <p:nvPr/>
        </p:nvSpPr>
        <p:spPr>
          <a:xfrm>
            <a:off x="4255262" y="2869118"/>
            <a:ext cx="1944216" cy="461665"/>
          </a:xfrm>
          <a:prstGeom prst="rect">
            <a:avLst/>
          </a:prstGeom>
          <a:noFill/>
        </p:spPr>
        <p:txBody>
          <a:bodyPr wrap="square" rtlCol="0">
            <a:spAutoFit/>
          </a:bodyPr>
          <a:lstStyle/>
          <a:p>
            <a:pPr algn="ctr"/>
            <a:r>
              <a:rPr lang="en-US" sz="2400" dirty="0" smtClean="0"/>
              <a:t>3 GeV ring</a:t>
            </a:r>
            <a:endParaRPr lang="en-US" sz="2400" dirty="0"/>
          </a:p>
        </p:txBody>
      </p:sp>
      <p:sp>
        <p:nvSpPr>
          <p:cNvPr id="10" name="TextBox 9"/>
          <p:cNvSpPr txBox="1"/>
          <p:nvPr/>
        </p:nvSpPr>
        <p:spPr>
          <a:xfrm>
            <a:off x="1475656" y="2139363"/>
            <a:ext cx="2088232" cy="461665"/>
          </a:xfrm>
          <a:prstGeom prst="rect">
            <a:avLst/>
          </a:prstGeom>
          <a:noFill/>
        </p:spPr>
        <p:txBody>
          <a:bodyPr wrap="square" rtlCol="0">
            <a:spAutoFit/>
          </a:bodyPr>
          <a:lstStyle/>
          <a:p>
            <a:r>
              <a:rPr lang="en-US" sz="2400" dirty="0" smtClean="0"/>
              <a:t>1.5 GeV ring</a:t>
            </a:r>
            <a:endParaRPr lang="en-US" sz="2400"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
        <p:nvSpPr>
          <p:cNvPr id="6" name="textruta 5"/>
          <p:cNvSpPr txBox="1"/>
          <p:nvPr/>
        </p:nvSpPr>
        <p:spPr>
          <a:xfrm>
            <a:off x="7056276" y="1427584"/>
            <a:ext cx="782587" cy="461665"/>
          </a:xfrm>
          <a:prstGeom prst="rect">
            <a:avLst/>
          </a:prstGeom>
          <a:noFill/>
        </p:spPr>
        <p:txBody>
          <a:bodyPr wrap="none" rtlCol="0">
            <a:spAutoFit/>
          </a:bodyPr>
          <a:lstStyle/>
          <a:p>
            <a:r>
              <a:rPr lang="en-US" sz="2400" dirty="0" smtClean="0"/>
              <a:t>SPF</a:t>
            </a:r>
            <a:endParaRPr lang="sv-SE" sz="2400" dirty="0"/>
          </a:p>
        </p:txBody>
      </p:sp>
      <p:sp>
        <p:nvSpPr>
          <p:cNvPr id="11" name="textruta 10"/>
          <p:cNvSpPr txBox="1"/>
          <p:nvPr/>
        </p:nvSpPr>
        <p:spPr>
          <a:xfrm>
            <a:off x="323528" y="1345869"/>
            <a:ext cx="1212191" cy="461665"/>
          </a:xfrm>
          <a:prstGeom prst="rect">
            <a:avLst/>
          </a:prstGeom>
          <a:noFill/>
        </p:spPr>
        <p:txBody>
          <a:bodyPr wrap="none" rtlCol="0">
            <a:spAutoFit/>
          </a:bodyPr>
          <a:lstStyle/>
          <a:p>
            <a:r>
              <a:rPr lang="en-US" sz="2400" dirty="0" smtClean="0"/>
              <a:t>e</a:t>
            </a:r>
            <a:r>
              <a:rPr lang="en-US" sz="2400" baseline="30000" dirty="0" smtClean="0"/>
              <a:t>-</a:t>
            </a:r>
            <a:r>
              <a:rPr lang="en-US" sz="2400" dirty="0" smtClean="0"/>
              <a:t> guns</a:t>
            </a:r>
            <a:endParaRPr lang="sv-SE" sz="2400" dirty="0"/>
          </a:p>
        </p:txBody>
      </p:sp>
    </p:spTree>
    <p:extLst>
      <p:ext uri="{BB962C8B-B14F-4D97-AF65-F5344CB8AC3E}">
        <p14:creationId xmlns:p14="http://schemas.microsoft.com/office/powerpoint/2010/main" val="29179660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Footer Placeholder 3"/>
          <p:cNvSpPr txBox="1">
            <a:spLocks/>
          </p:cNvSpPr>
          <p:nvPr/>
        </p:nvSpPr>
        <p:spPr bwMode="auto">
          <a:xfrm>
            <a:off x="1403648" y="6367008"/>
            <a:ext cx="738187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1" fontAlgn="base" hangingPunct="1">
              <a:spcBef>
                <a:spcPct val="0"/>
              </a:spcBef>
              <a:spcAft>
                <a:spcPct val="0"/>
              </a:spcAft>
              <a:defRPr sz="1000" b="1" kern="1200">
                <a:solidFill>
                  <a:schemeClr val="tx1"/>
                </a:solidFill>
                <a:latin typeface="Arial" pitchFamily="34" charset="0"/>
                <a:ea typeface="+mn-ea"/>
                <a:cs typeface="+mn-cs"/>
              </a:defRPr>
            </a:lvl1pPr>
            <a:lvl2pPr marL="457200" algn="l" rtl="0" eaLnBrk="0" fontAlgn="base" hangingPunct="0">
              <a:spcBef>
                <a:spcPct val="0"/>
              </a:spcBef>
              <a:spcAft>
                <a:spcPct val="0"/>
              </a:spcAft>
              <a:defRPr sz="1000" b="1" kern="1200">
                <a:solidFill>
                  <a:schemeClr val="accent2"/>
                </a:solidFill>
                <a:latin typeface="Arial" pitchFamily="34" charset="0"/>
                <a:ea typeface="+mn-ea"/>
                <a:cs typeface="+mn-cs"/>
              </a:defRPr>
            </a:lvl2pPr>
            <a:lvl3pPr marL="914400" algn="l" rtl="0" eaLnBrk="0" fontAlgn="base" hangingPunct="0">
              <a:spcBef>
                <a:spcPct val="0"/>
              </a:spcBef>
              <a:spcAft>
                <a:spcPct val="0"/>
              </a:spcAft>
              <a:defRPr sz="1000" b="1" kern="1200">
                <a:solidFill>
                  <a:schemeClr val="accent2"/>
                </a:solidFill>
                <a:latin typeface="Arial" pitchFamily="34" charset="0"/>
                <a:ea typeface="+mn-ea"/>
                <a:cs typeface="+mn-cs"/>
              </a:defRPr>
            </a:lvl3pPr>
            <a:lvl4pPr marL="1371600" algn="l" rtl="0" eaLnBrk="0" fontAlgn="base" hangingPunct="0">
              <a:spcBef>
                <a:spcPct val="0"/>
              </a:spcBef>
              <a:spcAft>
                <a:spcPct val="0"/>
              </a:spcAft>
              <a:defRPr sz="1000" b="1" kern="1200">
                <a:solidFill>
                  <a:schemeClr val="accent2"/>
                </a:solidFill>
                <a:latin typeface="Arial" pitchFamily="34" charset="0"/>
                <a:ea typeface="+mn-ea"/>
                <a:cs typeface="+mn-cs"/>
              </a:defRPr>
            </a:lvl4pPr>
            <a:lvl5pPr marL="1828800" algn="l" rtl="0" eaLnBrk="0" fontAlgn="base" hangingPunct="0">
              <a:spcBef>
                <a:spcPct val="0"/>
              </a:spcBef>
              <a:spcAft>
                <a:spcPct val="0"/>
              </a:spcAft>
              <a:defRPr sz="1000" b="1" kern="1200">
                <a:solidFill>
                  <a:schemeClr val="accent2"/>
                </a:solidFill>
                <a:latin typeface="Arial" pitchFamily="34" charset="0"/>
                <a:ea typeface="+mn-ea"/>
                <a:cs typeface="+mn-cs"/>
              </a:defRPr>
            </a:lvl5pPr>
            <a:lvl6pPr marL="2286000" algn="l" defTabSz="914400" rtl="0" eaLnBrk="1" latinLnBrk="0" hangingPunct="1">
              <a:defRPr sz="1000" b="1" kern="1200">
                <a:solidFill>
                  <a:schemeClr val="accent2"/>
                </a:solidFill>
                <a:latin typeface="Arial" pitchFamily="34" charset="0"/>
                <a:ea typeface="+mn-ea"/>
                <a:cs typeface="+mn-cs"/>
              </a:defRPr>
            </a:lvl6pPr>
            <a:lvl7pPr marL="2743200" algn="l" defTabSz="914400" rtl="0" eaLnBrk="1" latinLnBrk="0" hangingPunct="1">
              <a:defRPr sz="1000" b="1" kern="1200">
                <a:solidFill>
                  <a:schemeClr val="accent2"/>
                </a:solidFill>
                <a:latin typeface="Arial" pitchFamily="34" charset="0"/>
                <a:ea typeface="+mn-ea"/>
                <a:cs typeface="+mn-cs"/>
              </a:defRPr>
            </a:lvl7pPr>
            <a:lvl8pPr marL="3200400" algn="l" defTabSz="914400" rtl="0" eaLnBrk="1" latinLnBrk="0" hangingPunct="1">
              <a:defRPr sz="1000" b="1" kern="1200">
                <a:solidFill>
                  <a:schemeClr val="accent2"/>
                </a:solidFill>
                <a:latin typeface="Arial" pitchFamily="34" charset="0"/>
                <a:ea typeface="+mn-ea"/>
                <a:cs typeface="+mn-cs"/>
              </a:defRPr>
            </a:lvl8pPr>
            <a:lvl9pPr marL="3657600" algn="l" defTabSz="914400" rtl="0" eaLnBrk="1" latinLnBrk="0" hangingPunct="1">
              <a:defRPr sz="1000" b="1" kern="1200">
                <a:solidFill>
                  <a:schemeClr val="accent2"/>
                </a:solidFill>
                <a:latin typeface="Arial" pitchFamily="34" charset="0"/>
                <a:ea typeface="+mn-ea"/>
                <a:cs typeface="+mn-cs"/>
              </a:defRPr>
            </a:lvl9pPr>
          </a:lstStyle>
          <a:p>
            <a:r>
              <a:rPr lang="de-DE" smtClean="0"/>
              <a:t>MAC Meeting May 2011</a:t>
            </a:r>
          </a:p>
          <a:p>
            <a:endParaRPr lang="de-DE" dirty="0"/>
          </a:p>
        </p:txBody>
      </p:sp>
      <p:sp>
        <p:nvSpPr>
          <p:cNvPr id="2" name="Title 1"/>
          <p:cNvSpPr>
            <a:spLocks noGrp="1"/>
          </p:cNvSpPr>
          <p:nvPr>
            <p:ph type="title"/>
          </p:nvPr>
        </p:nvSpPr>
        <p:spPr/>
        <p:txBody>
          <a:bodyPr/>
          <a:lstStyle/>
          <a:p>
            <a:r>
              <a:rPr lang="en-US" dirty="0" smtClean="0"/>
              <a:t>Example Measurements </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74462"/>
            <a:ext cx="3275856" cy="203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497" y="1118962"/>
            <a:ext cx="3634328" cy="307777"/>
          </a:xfrm>
          <a:prstGeom prst="rect">
            <a:avLst/>
          </a:prstGeom>
          <a:noFill/>
        </p:spPr>
        <p:txBody>
          <a:bodyPr wrap="none" rtlCol="0">
            <a:spAutoFit/>
          </a:bodyPr>
          <a:lstStyle/>
          <a:p>
            <a:r>
              <a:rPr lang="en-US" sz="1400" dirty="0" smtClean="0"/>
              <a:t>Mechanical Measurement – Bottom yoke</a:t>
            </a:r>
            <a:endParaRPr lang="en-US" sz="1400"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365183"/>
            <a:ext cx="2851684" cy="1722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8884" y="3087902"/>
            <a:ext cx="2891061" cy="1783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804248" y="1062425"/>
            <a:ext cx="1816523" cy="338554"/>
          </a:xfrm>
          <a:prstGeom prst="rect">
            <a:avLst/>
          </a:prstGeom>
          <a:noFill/>
        </p:spPr>
        <p:txBody>
          <a:bodyPr wrap="none" rtlCol="0">
            <a:spAutoFit/>
          </a:bodyPr>
          <a:lstStyle/>
          <a:p>
            <a:r>
              <a:rPr lang="en-US" sz="1600" dirty="0" smtClean="0"/>
              <a:t>Dipole Field Map</a:t>
            </a:r>
            <a:endParaRPr lang="en-US" sz="1600" dirty="0"/>
          </a:p>
        </p:txBody>
      </p:sp>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168" y="4871568"/>
            <a:ext cx="2880295" cy="1748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923928" y="2276872"/>
            <a:ext cx="1440160" cy="338554"/>
          </a:xfrm>
          <a:prstGeom prst="rect">
            <a:avLst/>
          </a:prstGeom>
          <a:noFill/>
        </p:spPr>
        <p:txBody>
          <a:bodyPr wrap="square" rtlCol="0">
            <a:spAutoFit/>
          </a:bodyPr>
          <a:lstStyle/>
          <a:p>
            <a:r>
              <a:rPr lang="en-US" sz="1600" dirty="0" smtClean="0"/>
              <a:t>Cross-Talk</a:t>
            </a:r>
            <a:endParaRPr lang="en-US" sz="1600" dirty="0"/>
          </a:p>
        </p:txBody>
      </p:sp>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7" y="4245981"/>
            <a:ext cx="3384376" cy="202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00352" y="3810458"/>
            <a:ext cx="1781257" cy="338554"/>
          </a:xfrm>
          <a:prstGeom prst="rect">
            <a:avLst/>
          </a:prstGeom>
          <a:noFill/>
        </p:spPr>
        <p:txBody>
          <a:bodyPr wrap="none" rtlCol="0">
            <a:spAutoFit/>
          </a:bodyPr>
          <a:lstStyle/>
          <a:p>
            <a:r>
              <a:rPr lang="en-US" sz="1600" dirty="0" smtClean="0"/>
              <a:t>Pole Face Strips</a:t>
            </a:r>
            <a:endParaRPr lang="en-US" sz="1600" dirty="0"/>
          </a:p>
        </p:txBody>
      </p:sp>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2750" y="2636912"/>
            <a:ext cx="3182516" cy="190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tshållare för sidfot 6"/>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218365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Magnet Prototype Measurements</a:t>
            </a:r>
            <a:endParaRPr lang="en-US" dirty="0"/>
          </a:p>
        </p:txBody>
      </p:sp>
      <p:sp>
        <p:nvSpPr>
          <p:cNvPr id="3" name="Content Placeholder 2"/>
          <p:cNvSpPr>
            <a:spLocks noGrp="1"/>
          </p:cNvSpPr>
          <p:nvPr>
            <p:ph idx="1"/>
          </p:nvPr>
        </p:nvSpPr>
        <p:spPr>
          <a:xfrm>
            <a:off x="0" y="1137063"/>
            <a:ext cx="8229600" cy="864096"/>
          </a:xfrm>
        </p:spPr>
        <p:txBody>
          <a:bodyPr/>
          <a:lstStyle/>
          <a:p>
            <a:r>
              <a:rPr lang="de-DE" dirty="0" smtClean="0"/>
              <a:t>Mechanical Measurements: Mid-plane flatness, Guiding Surfaces, pole profile</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65" y="1879191"/>
            <a:ext cx="4320480" cy="1083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385" y="2110799"/>
            <a:ext cx="4496757" cy="338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806963"/>
            <a:ext cx="4203667" cy="1990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941168"/>
            <a:ext cx="4239326"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392864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Magnet Prototype </a:t>
            </a:r>
            <a:r>
              <a:rPr lang="de-DE" dirty="0" smtClean="0"/>
              <a:t>Measurements</a:t>
            </a:r>
            <a:endParaRPr lang="en-US" dirty="0"/>
          </a:p>
        </p:txBody>
      </p:sp>
      <p:sp>
        <p:nvSpPr>
          <p:cNvPr id="3" name="Content Placeholder 2"/>
          <p:cNvSpPr>
            <a:spLocks noGrp="1"/>
          </p:cNvSpPr>
          <p:nvPr>
            <p:ph idx="1"/>
          </p:nvPr>
        </p:nvSpPr>
        <p:spPr>
          <a:xfrm>
            <a:off x="291778" y="1124744"/>
            <a:ext cx="8229600" cy="532656"/>
          </a:xfrm>
        </p:spPr>
        <p:txBody>
          <a:bodyPr/>
          <a:lstStyle/>
          <a:p>
            <a:r>
              <a:rPr lang="de-DE" dirty="0" smtClean="0"/>
              <a:t>Mechanical Measurements – Dipole gap</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34" y="3456508"/>
            <a:ext cx="8928100"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8197850"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547253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Magnet Prototype Measurements</a:t>
            </a:r>
            <a:endParaRPr lang="en-US" dirty="0"/>
          </a:p>
        </p:txBody>
      </p:sp>
      <p:sp>
        <p:nvSpPr>
          <p:cNvPr id="3" name="Content Placeholder 2"/>
          <p:cNvSpPr>
            <a:spLocks noGrp="1"/>
          </p:cNvSpPr>
          <p:nvPr>
            <p:ph idx="1"/>
          </p:nvPr>
        </p:nvSpPr>
        <p:spPr>
          <a:xfrm>
            <a:off x="107504" y="1092057"/>
            <a:ext cx="8229600" cy="460648"/>
          </a:xfrm>
        </p:spPr>
        <p:txBody>
          <a:bodyPr/>
          <a:lstStyle/>
          <a:p>
            <a:r>
              <a:rPr lang="de-DE" dirty="0" smtClean="0"/>
              <a:t>Dipole Field Map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789040"/>
            <a:ext cx="8044250" cy="245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775" y="1577082"/>
            <a:ext cx="652145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4125634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6260" y="3219672"/>
            <a:ext cx="3046060" cy="1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de-DE" dirty="0" smtClean="0"/>
              <a:t>Magnet Prototype Measurements</a:t>
            </a:r>
            <a:endParaRPr lang="en-US" dirty="0"/>
          </a:p>
        </p:txBody>
      </p:sp>
      <p:sp>
        <p:nvSpPr>
          <p:cNvPr id="3" name="Content Placeholder 2"/>
          <p:cNvSpPr>
            <a:spLocks noGrp="1"/>
          </p:cNvSpPr>
          <p:nvPr>
            <p:ph idx="1"/>
          </p:nvPr>
        </p:nvSpPr>
        <p:spPr>
          <a:xfrm>
            <a:off x="385193" y="957172"/>
            <a:ext cx="8229600" cy="504056"/>
          </a:xfrm>
        </p:spPr>
        <p:txBody>
          <a:bodyPr/>
          <a:lstStyle/>
          <a:p>
            <a:r>
              <a:rPr lang="de-DE" dirty="0" smtClean="0"/>
              <a:t>Dipole Field Map: Slice by Slice Analysis</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441384"/>
            <a:ext cx="3024336" cy="1822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3" y="1983248"/>
            <a:ext cx="3345281" cy="3592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3" y="5055857"/>
            <a:ext cx="2952327" cy="968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491880" y="2204864"/>
            <a:ext cx="936104" cy="400110"/>
          </a:xfrm>
          <a:prstGeom prst="rect">
            <a:avLst/>
          </a:prstGeom>
          <a:noFill/>
        </p:spPr>
        <p:txBody>
          <a:bodyPr wrap="square" rtlCol="0">
            <a:spAutoFit/>
          </a:bodyPr>
          <a:lstStyle/>
          <a:p>
            <a:r>
              <a:rPr lang="de-DE" dirty="0" smtClean="0"/>
              <a:t>Dipole Component</a:t>
            </a:r>
            <a:endParaRPr lang="en-US" dirty="0"/>
          </a:p>
        </p:txBody>
      </p:sp>
      <p:sp>
        <p:nvSpPr>
          <p:cNvPr id="13" name="Rectangle 12"/>
          <p:cNvSpPr/>
          <p:nvPr/>
        </p:nvSpPr>
        <p:spPr>
          <a:xfrm>
            <a:off x="3471312" y="3656357"/>
            <a:ext cx="1028681" cy="400110"/>
          </a:xfrm>
          <a:prstGeom prst="rect">
            <a:avLst/>
          </a:prstGeom>
        </p:spPr>
        <p:txBody>
          <a:bodyPr wrap="square">
            <a:spAutoFit/>
          </a:bodyPr>
          <a:lstStyle/>
          <a:p>
            <a:r>
              <a:rPr lang="de-DE" dirty="0" smtClean="0"/>
              <a:t>Quadrupole </a:t>
            </a:r>
            <a:r>
              <a:rPr lang="de-DE" dirty="0"/>
              <a:t>Component</a:t>
            </a:r>
            <a:endParaRPr lang="en-US" dirty="0"/>
          </a:p>
        </p:txBody>
      </p:sp>
      <p:sp>
        <p:nvSpPr>
          <p:cNvPr id="14" name="Oval 13"/>
          <p:cNvSpPr/>
          <p:nvPr/>
        </p:nvSpPr>
        <p:spPr bwMode="auto">
          <a:xfrm>
            <a:off x="5004048" y="4179194"/>
            <a:ext cx="144016" cy="123111"/>
          </a:xfrm>
          <a:prstGeom prst="ellipse">
            <a:avLst/>
          </a:prstGeom>
          <a:noFill/>
          <a:ln w="9525" cap="flat" cmpd="sng" algn="ctr">
            <a:solidFill>
              <a:schemeClr val="accent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accent2"/>
              </a:solidFill>
              <a:effectLst/>
              <a:latin typeface="Arial" pitchFamily="34" charset="0"/>
            </a:endParaRPr>
          </a:p>
        </p:txBody>
      </p:sp>
      <p:cxnSp>
        <p:nvCxnSpPr>
          <p:cNvPr id="16" name="Straight Arrow Connector 15"/>
          <p:cNvCxnSpPr/>
          <p:nvPr/>
        </p:nvCxnSpPr>
        <p:spPr bwMode="auto">
          <a:xfrm flipH="1">
            <a:off x="4644008" y="4303548"/>
            <a:ext cx="432048" cy="1069668"/>
          </a:xfrm>
          <a:prstGeom prst="straightConnector1">
            <a:avLst/>
          </a:prstGeom>
          <a:solidFill>
            <a:schemeClr val="accent1"/>
          </a:solidFill>
          <a:ln w="9525" cap="flat" cmpd="sng" algn="ctr">
            <a:solidFill>
              <a:schemeClr val="accent1">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Oval 18"/>
          <p:cNvSpPr/>
          <p:nvPr/>
        </p:nvSpPr>
        <p:spPr bwMode="auto">
          <a:xfrm>
            <a:off x="5076056" y="1921071"/>
            <a:ext cx="144016" cy="123111"/>
          </a:xfrm>
          <a:prstGeom prst="ellipse">
            <a:avLst/>
          </a:prstGeom>
          <a:noFill/>
          <a:ln w="9525" cap="flat" cmpd="sng" algn="ctr">
            <a:solidFill>
              <a:schemeClr val="accent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accent2"/>
              </a:solidFill>
              <a:effectLst/>
              <a:latin typeface="Arial" pitchFamily="34" charset="0"/>
            </a:endParaRPr>
          </a:p>
        </p:txBody>
      </p:sp>
      <p:cxnSp>
        <p:nvCxnSpPr>
          <p:cNvPr id="20" name="Straight Arrow Connector 19"/>
          <p:cNvCxnSpPr/>
          <p:nvPr/>
        </p:nvCxnSpPr>
        <p:spPr bwMode="auto">
          <a:xfrm flipH="1">
            <a:off x="4644008" y="2062022"/>
            <a:ext cx="504056" cy="3239186"/>
          </a:xfrm>
          <a:prstGeom prst="straightConnector1">
            <a:avLst/>
          </a:prstGeom>
          <a:solidFill>
            <a:schemeClr val="accent1"/>
          </a:solidFill>
          <a:ln w="9525" cap="flat" cmpd="sng" algn="ctr">
            <a:solidFill>
              <a:schemeClr val="accent1">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Oval 22"/>
          <p:cNvSpPr/>
          <p:nvPr/>
        </p:nvSpPr>
        <p:spPr bwMode="auto">
          <a:xfrm>
            <a:off x="6700202" y="1938911"/>
            <a:ext cx="144016" cy="123111"/>
          </a:xfrm>
          <a:prstGeom prst="ellipse">
            <a:avLst/>
          </a:prstGeom>
          <a:noFill/>
          <a:ln w="9525" cap="flat" cmpd="sng" algn="ctr">
            <a:solidFill>
              <a:schemeClr val="accent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accent2"/>
              </a:solidFill>
              <a:effectLst/>
              <a:latin typeface="Arial" pitchFamily="34" charset="0"/>
            </a:endParaRPr>
          </a:p>
        </p:txBody>
      </p:sp>
      <p:cxnSp>
        <p:nvCxnSpPr>
          <p:cNvPr id="24" name="Straight Arrow Connector 23"/>
          <p:cNvCxnSpPr/>
          <p:nvPr/>
        </p:nvCxnSpPr>
        <p:spPr bwMode="auto">
          <a:xfrm>
            <a:off x="6772210" y="2079862"/>
            <a:ext cx="392078" cy="3239186"/>
          </a:xfrm>
          <a:prstGeom prst="straightConnector1">
            <a:avLst/>
          </a:prstGeom>
          <a:solidFill>
            <a:schemeClr val="accent1"/>
          </a:solidFill>
          <a:ln w="9525" cap="flat" cmpd="sng" algn="ctr">
            <a:solidFill>
              <a:schemeClr val="accent1">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Oval 26"/>
          <p:cNvSpPr/>
          <p:nvPr/>
        </p:nvSpPr>
        <p:spPr bwMode="auto">
          <a:xfrm>
            <a:off x="6724520" y="4303548"/>
            <a:ext cx="144016" cy="123111"/>
          </a:xfrm>
          <a:prstGeom prst="ellipse">
            <a:avLst/>
          </a:prstGeom>
          <a:noFill/>
          <a:ln w="9525" cap="flat" cmpd="sng" algn="ctr">
            <a:solidFill>
              <a:schemeClr val="accent1">
                <a:lumMod val="7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accent2"/>
              </a:solidFill>
              <a:effectLst/>
              <a:latin typeface="Arial" pitchFamily="34" charset="0"/>
            </a:endParaRPr>
          </a:p>
        </p:txBody>
      </p:sp>
      <p:cxnSp>
        <p:nvCxnSpPr>
          <p:cNvPr id="28" name="Straight Arrow Connector 27"/>
          <p:cNvCxnSpPr/>
          <p:nvPr/>
        </p:nvCxnSpPr>
        <p:spPr bwMode="auto">
          <a:xfrm>
            <a:off x="6844218" y="4365104"/>
            <a:ext cx="320070" cy="864096"/>
          </a:xfrm>
          <a:prstGeom prst="straightConnector1">
            <a:avLst/>
          </a:prstGeom>
          <a:solidFill>
            <a:schemeClr val="accent1"/>
          </a:solidFill>
          <a:ln w="9525" cap="flat" cmpd="sng" algn="ctr">
            <a:solidFill>
              <a:schemeClr val="accent1">
                <a:lumMod val="75000"/>
              </a:schemeClr>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556336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Magnetic Prototype Measurements</a:t>
            </a:r>
            <a:endParaRPr lang="en-US" dirty="0"/>
          </a:p>
        </p:txBody>
      </p:sp>
      <p:sp>
        <p:nvSpPr>
          <p:cNvPr id="3" name="Content Placeholder 2"/>
          <p:cNvSpPr>
            <a:spLocks noGrp="1"/>
          </p:cNvSpPr>
          <p:nvPr>
            <p:ph idx="1"/>
          </p:nvPr>
        </p:nvSpPr>
        <p:spPr>
          <a:xfrm>
            <a:off x="457200" y="1600201"/>
            <a:ext cx="2602632" cy="460647"/>
          </a:xfrm>
        </p:spPr>
        <p:txBody>
          <a:bodyPr/>
          <a:lstStyle/>
          <a:p>
            <a:r>
              <a:rPr lang="de-DE" dirty="0" smtClean="0"/>
              <a:t>Pole Face Strips</a:t>
            </a:r>
            <a:endParaRPr lang="en-US" dirty="0"/>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92" y="3140968"/>
            <a:ext cx="4214384" cy="2522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124744"/>
            <a:ext cx="4713213" cy="248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88024" y="4002185"/>
            <a:ext cx="3312368" cy="1323439"/>
          </a:xfrm>
          <a:prstGeom prst="rect">
            <a:avLst/>
          </a:prstGeom>
          <a:noFill/>
        </p:spPr>
        <p:txBody>
          <a:bodyPr wrap="square" rtlCol="0">
            <a:spAutoFit/>
          </a:bodyPr>
          <a:lstStyle/>
          <a:p>
            <a:r>
              <a:rPr lang="de-DE" sz="2000" dirty="0" smtClean="0"/>
              <a:t>Allow trimming pf quadrupole field, but also produces a dipole component</a:t>
            </a:r>
            <a:endParaRPr lang="en-US" sz="2000" dirty="0"/>
          </a:p>
        </p:txBody>
      </p:sp>
      <p:sp>
        <p:nvSpPr>
          <p:cNvPr id="7" name="TextBox 6"/>
          <p:cNvSpPr txBox="1"/>
          <p:nvPr/>
        </p:nvSpPr>
        <p:spPr>
          <a:xfrm>
            <a:off x="4932040" y="5445224"/>
            <a:ext cx="3168352" cy="707886"/>
          </a:xfrm>
          <a:prstGeom prst="rect">
            <a:avLst/>
          </a:prstGeom>
          <a:noFill/>
        </p:spPr>
        <p:txBody>
          <a:bodyPr wrap="square" rtlCol="0">
            <a:spAutoFit/>
          </a:bodyPr>
          <a:lstStyle/>
          <a:p>
            <a:r>
              <a:rPr lang="de-DE" sz="2000" dirty="0" smtClean="0"/>
              <a:t>Changed scheme for ID compensation</a:t>
            </a:r>
            <a:endParaRPr lang="en-US" sz="2000" dirty="0"/>
          </a:p>
        </p:txBody>
      </p:sp>
      <p:sp>
        <p:nvSpPr>
          <p:cNvPr id="8" name="Platshållare för sidfot 7"/>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621641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Magnet Prototype Measurements</a:t>
            </a:r>
            <a:endParaRPr lang="en-US" dirty="0"/>
          </a:p>
        </p:txBody>
      </p:sp>
      <p:sp>
        <p:nvSpPr>
          <p:cNvPr id="3" name="Content Placeholder 2"/>
          <p:cNvSpPr>
            <a:spLocks noGrp="1"/>
          </p:cNvSpPr>
          <p:nvPr>
            <p:ph idx="1"/>
          </p:nvPr>
        </p:nvSpPr>
        <p:spPr/>
        <p:txBody>
          <a:bodyPr/>
          <a:lstStyle/>
          <a:p>
            <a:r>
              <a:rPr lang="de-DE" dirty="0" smtClean="0"/>
              <a:t>Cross Talk: Effect of Dipole on Qdend. Hall Probe Measurements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564904"/>
            <a:ext cx="5702751"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037699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 Prototype Measurements</a:t>
            </a:r>
            <a:endParaRPr lang="en-US" dirty="0"/>
          </a:p>
        </p:txBody>
      </p:sp>
      <p:sp>
        <p:nvSpPr>
          <p:cNvPr id="3" name="Content Placeholder 2"/>
          <p:cNvSpPr>
            <a:spLocks noGrp="1"/>
          </p:cNvSpPr>
          <p:nvPr>
            <p:ph idx="1"/>
          </p:nvPr>
        </p:nvSpPr>
        <p:spPr>
          <a:xfrm>
            <a:off x="378396" y="1196752"/>
            <a:ext cx="8352928" cy="4752528"/>
          </a:xfrm>
        </p:spPr>
        <p:txBody>
          <a:bodyPr/>
          <a:lstStyle/>
          <a:p>
            <a:r>
              <a:rPr lang="en-US" dirty="0" smtClean="0"/>
              <a:t>Ramping Studies. Hall Probe meas. of </a:t>
            </a:r>
            <a:r>
              <a:rPr lang="en-US" dirty="0" err="1" smtClean="0"/>
              <a:t>Qfend</a:t>
            </a:r>
            <a:r>
              <a:rPr lang="en-US" dirty="0" smtClean="0"/>
              <a:t> at different ramping speeds</a:t>
            </a:r>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173" y="2132856"/>
            <a:ext cx="566737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912493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Magnet Prototype Measurements</a:t>
            </a:r>
            <a:endParaRPr lang="en-US" dirty="0"/>
          </a:p>
        </p:txBody>
      </p:sp>
      <p:pic>
        <p:nvPicPr>
          <p:cNvPr id="6" name="Picture 5" descr="C:\Documents and Settings\sabdollah\Mina dokument\Mina bilder\qdend r.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78202"/>
            <a:ext cx="4414007" cy="22838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C:\Documents and Settings\sabdollah\Mina dokument\Mina bilder\qdend r 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25" y="8716963"/>
            <a:ext cx="6607175" cy="3444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107504" y="1117555"/>
            <a:ext cx="7931224" cy="46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400" b="1">
                <a:solidFill>
                  <a:schemeClr val="accent2"/>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r>
              <a:rPr lang="de-DE" dirty="0" smtClean="0"/>
              <a:t>Cross Talk: Effect of Dipole on Qdend : Rotating Coil Measurement</a:t>
            </a:r>
            <a:endParaRPr lang="en-US"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21" y="3191550"/>
            <a:ext cx="4946435" cy="262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469518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2910" y="1700808"/>
            <a:ext cx="2885863" cy="258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ctr"/>
            <a:r>
              <a:rPr lang="en-US" dirty="0" smtClean="0"/>
              <a:t>RF Systems, storage rings</a:t>
            </a:r>
            <a:endParaRPr lang="en-US" dirty="0"/>
          </a:p>
        </p:txBody>
      </p:sp>
      <p:sp>
        <p:nvSpPr>
          <p:cNvPr id="3" name="Content Placeholder 2"/>
          <p:cNvSpPr>
            <a:spLocks noGrp="1"/>
          </p:cNvSpPr>
          <p:nvPr>
            <p:ph idx="1"/>
          </p:nvPr>
        </p:nvSpPr>
        <p:spPr>
          <a:xfrm>
            <a:off x="179512" y="1052736"/>
            <a:ext cx="8805356" cy="5149393"/>
          </a:xfrm>
        </p:spPr>
        <p:txBody>
          <a:bodyPr/>
          <a:lstStyle/>
          <a:p>
            <a:r>
              <a:rPr lang="en-US" dirty="0" smtClean="0"/>
              <a:t>Main Cavities (100 MHz Capacity loaded, MAX-lab design): </a:t>
            </a:r>
          </a:p>
          <a:p>
            <a:pPr>
              <a:buFont typeface="Arial" pitchFamily="34" charset="0"/>
              <a:buChar char="•"/>
            </a:pPr>
            <a:r>
              <a:rPr lang="en-US" sz="1400" dirty="0" smtClean="0"/>
              <a:t>Contract Signed with RI in Feb 2011</a:t>
            </a:r>
          </a:p>
          <a:p>
            <a:pPr>
              <a:buFont typeface="Arial" pitchFamily="34" charset="0"/>
              <a:buChar char="•"/>
            </a:pPr>
            <a:r>
              <a:rPr lang="en-US" sz="1400" dirty="0" smtClean="0"/>
              <a:t>Cavity </a:t>
            </a:r>
            <a:r>
              <a:rPr lang="en-US" sz="1400" dirty="0"/>
              <a:t>Design Review Meeting </a:t>
            </a:r>
            <a:r>
              <a:rPr lang="en-US" sz="1400" dirty="0" smtClean="0"/>
              <a:t> June.</a:t>
            </a:r>
          </a:p>
          <a:p>
            <a:pPr>
              <a:buFont typeface="Arial" pitchFamily="34" charset="0"/>
              <a:buChar char="•"/>
            </a:pPr>
            <a:r>
              <a:rPr lang="en-US" sz="1400" dirty="0" smtClean="0"/>
              <a:t>Pre-series cavity delivery : </a:t>
            </a:r>
            <a:r>
              <a:rPr lang="en-US" sz="1400" dirty="0" smtClean="0">
                <a:solidFill>
                  <a:srgbClr val="FF0000"/>
                </a:solidFill>
              </a:rPr>
              <a:t>April 2012</a:t>
            </a:r>
            <a:r>
              <a:rPr lang="en-US" sz="1400" dirty="0" smtClean="0"/>
              <a:t>.</a:t>
            </a:r>
          </a:p>
          <a:p>
            <a:pPr>
              <a:buFont typeface="Arial" pitchFamily="34" charset="0"/>
              <a:buChar char="•"/>
            </a:pPr>
            <a:r>
              <a:rPr lang="en-US" sz="1400" dirty="0" smtClean="0"/>
              <a:t>120 kW Power couplers ordered. </a:t>
            </a:r>
          </a:p>
          <a:p>
            <a:pPr>
              <a:buFont typeface="Arial" pitchFamily="34" charset="0"/>
              <a:buChar char="•"/>
            </a:pPr>
            <a:r>
              <a:rPr lang="en-US" sz="1400" dirty="0" smtClean="0"/>
              <a:t>First delivery: </a:t>
            </a:r>
            <a:r>
              <a:rPr lang="en-US" sz="1400" dirty="0" smtClean="0">
                <a:solidFill>
                  <a:srgbClr val="FF0000"/>
                </a:solidFill>
              </a:rPr>
              <a:t>April 2012.</a:t>
            </a:r>
            <a:endParaRPr lang="en-US" sz="1400" dirty="0">
              <a:solidFill>
                <a:srgbClr val="FF0000"/>
              </a:solidFill>
            </a:endParaRPr>
          </a:p>
          <a:p>
            <a:endParaRPr lang="en-US" dirty="0" smtClean="0"/>
          </a:p>
          <a:p>
            <a:r>
              <a:rPr lang="en-US" dirty="0" smtClean="0"/>
              <a:t>Design Issues</a:t>
            </a:r>
          </a:p>
          <a:p>
            <a:r>
              <a:rPr lang="en-US" dirty="0"/>
              <a:t>	</a:t>
            </a:r>
            <a:r>
              <a:rPr lang="en-US" dirty="0" smtClean="0"/>
              <a:t>RF</a:t>
            </a:r>
          </a:p>
          <a:p>
            <a:r>
              <a:rPr lang="en-US" dirty="0"/>
              <a:t>	</a:t>
            </a:r>
            <a:r>
              <a:rPr lang="en-US" dirty="0" smtClean="0"/>
              <a:t>Thermal</a:t>
            </a:r>
          </a:p>
          <a:p>
            <a:r>
              <a:rPr lang="en-US" dirty="0"/>
              <a:t>	</a:t>
            </a:r>
            <a:r>
              <a:rPr lang="en-US" dirty="0" smtClean="0"/>
              <a:t>EB welding</a:t>
            </a:r>
          </a:p>
          <a:p>
            <a:r>
              <a:rPr lang="en-US" dirty="0"/>
              <a:t>	</a:t>
            </a:r>
            <a:r>
              <a:rPr lang="en-US" dirty="0" smtClean="0"/>
              <a:t>Tuning mechanism</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6237" y="1844824"/>
            <a:ext cx="2147886" cy="166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379" y="4149080"/>
            <a:ext cx="2284489" cy="156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575964" y="3521913"/>
            <a:ext cx="596435" cy="338554"/>
          </a:xfrm>
          <a:prstGeom prst="rect">
            <a:avLst/>
          </a:prstGeom>
          <a:noFill/>
        </p:spPr>
        <p:txBody>
          <a:bodyPr wrap="square" rtlCol="0">
            <a:spAutoFit/>
          </a:bodyPr>
          <a:lstStyle/>
          <a:p>
            <a:r>
              <a:rPr lang="en-US" sz="1600" dirty="0" smtClean="0"/>
              <a:t>RF</a:t>
            </a:r>
            <a:endParaRPr lang="en-US" sz="1600" dirty="0"/>
          </a:p>
        </p:txBody>
      </p:sp>
      <p:sp>
        <p:nvSpPr>
          <p:cNvPr id="12" name="TextBox 11"/>
          <p:cNvSpPr txBox="1"/>
          <p:nvPr/>
        </p:nvSpPr>
        <p:spPr>
          <a:xfrm>
            <a:off x="7575964" y="5766365"/>
            <a:ext cx="1100491" cy="338554"/>
          </a:xfrm>
          <a:prstGeom prst="rect">
            <a:avLst/>
          </a:prstGeom>
          <a:noFill/>
        </p:spPr>
        <p:txBody>
          <a:bodyPr wrap="square" rtlCol="0">
            <a:spAutoFit/>
          </a:bodyPr>
          <a:lstStyle/>
          <a:p>
            <a:r>
              <a:rPr lang="en-US" sz="1600" dirty="0" smtClean="0"/>
              <a:t>Thermal</a:t>
            </a:r>
            <a:endParaRPr lang="en-US" sz="1600" dirty="0"/>
          </a:p>
        </p:txBody>
      </p:sp>
      <p:sp>
        <p:nvSpPr>
          <p:cNvPr id="8" name="TextBox 7"/>
          <p:cNvSpPr txBox="1"/>
          <p:nvPr/>
        </p:nvSpPr>
        <p:spPr>
          <a:xfrm>
            <a:off x="4365388" y="5894352"/>
            <a:ext cx="1232517" cy="307777"/>
          </a:xfrm>
          <a:prstGeom prst="rect">
            <a:avLst/>
          </a:prstGeom>
          <a:noFill/>
        </p:spPr>
        <p:txBody>
          <a:bodyPr wrap="none" rtlCol="0">
            <a:spAutoFit/>
          </a:bodyPr>
          <a:lstStyle/>
          <a:p>
            <a:r>
              <a:rPr lang="en-US" sz="1400" dirty="0" smtClean="0"/>
              <a:t>Tuning plate</a:t>
            </a:r>
            <a:endParaRPr lang="en-US" sz="1400" dirty="0"/>
          </a:p>
        </p:txBody>
      </p:sp>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7911" y="4987281"/>
            <a:ext cx="2458205" cy="907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045542" y="4311748"/>
            <a:ext cx="1872208" cy="307777"/>
          </a:xfrm>
          <a:prstGeom prst="rect">
            <a:avLst/>
          </a:prstGeom>
          <a:noFill/>
        </p:spPr>
        <p:txBody>
          <a:bodyPr wrap="square" rtlCol="0">
            <a:spAutoFit/>
          </a:bodyPr>
          <a:lstStyle/>
          <a:p>
            <a:r>
              <a:rPr lang="en-US" sz="1400" dirty="0" smtClean="0"/>
              <a:t>Tuning Mechanism</a:t>
            </a:r>
            <a:endParaRPr lang="en-US" sz="1400"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018187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Storage Rings Parameters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772816"/>
            <a:ext cx="8640960" cy="365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618466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Pre-series Cavity</a:t>
            </a:r>
            <a:endParaRPr lang="en-US"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916832"/>
            <a:ext cx="3779912" cy="2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2051720" y="5013176"/>
            <a:ext cx="5490356" cy="646331"/>
          </a:xfrm>
          <a:prstGeom prst="rect">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8900000" scaled="1"/>
            <a:tileRect/>
          </a:gradFill>
          <a:ln>
            <a:solidFill>
              <a:schemeClr val="bg1">
                <a:lumMod val="85000"/>
              </a:schemeClr>
            </a:solidFill>
          </a:ln>
        </p:spPr>
        <p:txBody>
          <a:bodyPr wrap="square" rtlCol="0">
            <a:spAutoFit/>
          </a:bodyPr>
          <a:lstStyle/>
          <a:p>
            <a:r>
              <a:rPr lang="en-US" dirty="0" smtClean="0"/>
              <a:t>Mantle brazing finished</a:t>
            </a:r>
          </a:p>
          <a:p>
            <a:r>
              <a:rPr lang="en-US" dirty="0" smtClean="0"/>
              <a:t>EB welding of end pieces by the end of March</a:t>
            </a:r>
            <a:endParaRPr lang="sv-SE" dirty="0"/>
          </a:p>
        </p:txBody>
      </p:sp>
    </p:spTree>
    <p:extLst>
      <p:ext uri="{BB962C8B-B14F-4D97-AF65-F5344CB8AC3E}">
        <p14:creationId xmlns:p14="http://schemas.microsoft.com/office/powerpoint/2010/main" val="720107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RF System – Harmonic Cavity</a:t>
            </a:r>
            <a:endParaRPr lang="en-US" dirty="0"/>
          </a:p>
        </p:txBody>
      </p:sp>
      <p:sp>
        <p:nvSpPr>
          <p:cNvPr id="3" name="Content Placeholder 2"/>
          <p:cNvSpPr>
            <a:spLocks noGrp="1"/>
          </p:cNvSpPr>
          <p:nvPr>
            <p:ph idx="1"/>
          </p:nvPr>
        </p:nvSpPr>
        <p:spPr>
          <a:xfrm>
            <a:off x="179512" y="1268760"/>
            <a:ext cx="4042792" cy="4824536"/>
          </a:xfrm>
        </p:spPr>
        <p:txBody>
          <a:bodyPr/>
          <a:lstStyle/>
          <a:p>
            <a:pPr>
              <a:buFont typeface="Arial" pitchFamily="34" charset="0"/>
              <a:buChar char="•"/>
            </a:pPr>
            <a:r>
              <a:rPr lang="en-US" dirty="0"/>
              <a:t>Prototype Landau Cavity </a:t>
            </a:r>
            <a:r>
              <a:rPr lang="en-US" dirty="0" smtClean="0"/>
              <a:t>finished testing with beam in MAX III</a:t>
            </a:r>
          </a:p>
          <a:p>
            <a:pPr>
              <a:buFont typeface="Arial" pitchFamily="34" charset="0"/>
              <a:buChar char="•"/>
            </a:pPr>
            <a:endParaRPr lang="en-US" dirty="0" smtClean="0"/>
          </a:p>
          <a:p>
            <a:pPr>
              <a:buFont typeface="Arial" pitchFamily="34" charset="0"/>
              <a:buChar char="•"/>
            </a:pPr>
            <a:r>
              <a:rPr lang="en-US" dirty="0" smtClean="0"/>
              <a:t>RI will manufacture the Landau cavities for both rings</a:t>
            </a:r>
          </a:p>
          <a:p>
            <a:pPr>
              <a:buFont typeface="Arial" pitchFamily="34" charset="0"/>
              <a:buChar char="•"/>
            </a:pPr>
            <a:endParaRPr lang="en-US" dirty="0" smtClean="0"/>
          </a:p>
          <a:p>
            <a:pPr>
              <a:buFont typeface="Arial" pitchFamily="34" charset="0"/>
              <a:buChar char="•"/>
            </a:pPr>
            <a:r>
              <a:rPr lang="en-US" dirty="0" smtClean="0"/>
              <a:t>Minor design changes due to MAX III testing</a:t>
            </a:r>
          </a:p>
          <a:p>
            <a:pPr>
              <a:buFont typeface="Arial" pitchFamily="34" charset="0"/>
              <a:buChar char="•"/>
            </a:pPr>
            <a:endParaRPr lang="en-US" dirty="0"/>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1079914"/>
            <a:ext cx="3888432" cy="5184576"/>
          </a:xfrm>
          <a:prstGeom prst="rect">
            <a:avLst/>
          </a:prstGeom>
        </p:spPr>
      </p:pic>
    </p:spTree>
    <p:extLst>
      <p:ext uri="{BB962C8B-B14F-4D97-AF65-F5344CB8AC3E}">
        <p14:creationId xmlns:p14="http://schemas.microsoft.com/office/powerpoint/2010/main" val="17171597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8356" name="Text Box 4"/>
          <p:cNvSpPr txBox="1">
            <a:spLocks noChangeArrowheads="1"/>
          </p:cNvSpPr>
          <p:nvPr/>
        </p:nvSpPr>
        <p:spPr bwMode="auto">
          <a:xfrm>
            <a:off x="1042988" y="44450"/>
            <a:ext cx="65897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u="none" dirty="0" smtClean="0">
                <a:solidFill>
                  <a:schemeClr val="bg1"/>
                </a:solidFill>
              </a:rPr>
              <a:t>RF Systems: Low Level RF</a:t>
            </a:r>
            <a:endParaRPr lang="en-US" sz="3200" u="none" dirty="0">
              <a:solidFill>
                <a:schemeClr val="bg1"/>
              </a:solidFill>
            </a:endParaRPr>
          </a:p>
        </p:txBody>
      </p:sp>
      <p:sp>
        <p:nvSpPr>
          <p:cNvPr id="2" name="TextBox 1"/>
          <p:cNvSpPr txBox="1"/>
          <p:nvPr/>
        </p:nvSpPr>
        <p:spPr>
          <a:xfrm>
            <a:off x="157162" y="1196112"/>
            <a:ext cx="2038574" cy="338554"/>
          </a:xfrm>
          <a:prstGeom prst="rect">
            <a:avLst/>
          </a:prstGeom>
          <a:noFill/>
        </p:spPr>
        <p:txBody>
          <a:bodyPr wrap="square" rtlCol="0">
            <a:spAutoFit/>
          </a:bodyPr>
          <a:lstStyle/>
          <a:p>
            <a:r>
              <a:rPr lang="en-US" sz="1600" dirty="0" smtClean="0"/>
              <a:t>Design by </a:t>
            </a:r>
            <a:r>
              <a:rPr lang="en-US" sz="1600" dirty="0" err="1" smtClean="0"/>
              <a:t>A.Solom</a:t>
            </a:r>
            <a:endParaRPr lang="en-US" sz="1600" dirty="0" smtClean="0"/>
          </a:p>
        </p:txBody>
      </p:sp>
      <p:sp>
        <p:nvSpPr>
          <p:cNvPr id="3" name="TextBox 2"/>
          <p:cNvSpPr txBox="1"/>
          <p:nvPr/>
        </p:nvSpPr>
        <p:spPr>
          <a:xfrm>
            <a:off x="55390" y="2276872"/>
            <a:ext cx="3185939" cy="3323987"/>
          </a:xfrm>
          <a:prstGeom prst="rect">
            <a:avLst/>
          </a:prstGeom>
          <a:noFill/>
        </p:spPr>
        <p:txBody>
          <a:bodyPr wrap="square" rtlCol="0">
            <a:spAutoFit/>
          </a:bodyPr>
          <a:lstStyle/>
          <a:p>
            <a:r>
              <a:rPr lang="en-US" sz="2000" dirty="0" smtClean="0"/>
              <a:t>Prototype Assembled and Tested at MAX-lab</a:t>
            </a:r>
          </a:p>
          <a:p>
            <a:endParaRPr lang="en-US" sz="2000" dirty="0" smtClean="0"/>
          </a:p>
          <a:p>
            <a:r>
              <a:rPr lang="en-US" sz="2000" dirty="0" smtClean="0"/>
              <a:t>First Successful tests with Beam at MAX-III in</a:t>
            </a:r>
          </a:p>
          <a:p>
            <a:r>
              <a:rPr lang="en-US" sz="2000" dirty="0" smtClean="0"/>
              <a:t>September 2011.</a:t>
            </a:r>
          </a:p>
          <a:p>
            <a:endParaRPr lang="en-US" sz="2000" dirty="0" smtClean="0"/>
          </a:p>
          <a:p>
            <a:r>
              <a:rPr lang="en-US" sz="2000" dirty="0" smtClean="0"/>
              <a:t>200 mA ramped with voltage and frequency loops engaged.</a:t>
            </a:r>
          </a:p>
          <a:p>
            <a:endParaRPr lang="en-US" dirty="0"/>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tretch>
            <a:fillRect/>
          </a:stretch>
        </p:blipFill>
        <p:spPr>
          <a:xfrm>
            <a:off x="2987824" y="1201286"/>
            <a:ext cx="2106189" cy="1579642"/>
          </a:xfrm>
          <a:prstGeom prst="rect">
            <a:avLst/>
          </a:prstGeom>
        </p:spPr>
      </p:pic>
      <p:pic>
        <p:nvPicPr>
          <p:cNvPr id="9" name="table"/>
          <p:cNvPicPr>
            <a:picLocks noChangeAspect="1"/>
          </p:cNvPicPr>
          <p:nvPr/>
        </p:nvPicPr>
        <p:blipFill>
          <a:blip r:embed="rId4"/>
          <a:stretch>
            <a:fillRect/>
          </a:stretch>
        </p:blipFill>
        <p:spPr>
          <a:xfrm>
            <a:off x="5094013" y="1224925"/>
            <a:ext cx="3866907" cy="1579642"/>
          </a:xfrm>
          <a:prstGeom prst="rect">
            <a:avLst/>
          </a:prstGeom>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2804567"/>
            <a:ext cx="5184576" cy="3448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sidfot 5"/>
          <p:cNvSpPr>
            <a:spLocks noGrp="1"/>
          </p:cNvSpPr>
          <p:nvPr>
            <p:ph type="ftr" sz="quarter" idx="10"/>
          </p:nvPr>
        </p:nvSpPr>
        <p:spPr/>
        <p:txBody>
          <a:bodyPr/>
          <a:lstStyle/>
          <a:p>
            <a:r>
              <a:rPr lang="sv-SE" smtClean="0"/>
              <a:t>Magnus Sjöström        March 5, 2012</a:t>
            </a:r>
            <a:endParaRPr lang="de-DE"/>
          </a:p>
        </p:txBody>
      </p:sp>
    </p:spTree>
    <p:extLst>
      <p:ext uri="{BB962C8B-B14F-4D97-AF65-F5344CB8AC3E}">
        <p14:creationId xmlns:p14="http://schemas.microsoft.com/office/powerpoint/2010/main" val="24310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534400" cy="647700"/>
          </a:xfrm>
        </p:spPr>
        <p:txBody>
          <a:bodyPr/>
          <a:lstStyle/>
          <a:p>
            <a:r>
              <a:rPr lang="en-US" dirty="0" smtClean="0"/>
              <a:t>RF Systems: LLRF Test Results</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6712"/>
            <a:ext cx="3779911" cy="1773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610277"/>
            <a:ext cx="8548464" cy="367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009756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t>Orbit </a:t>
            </a:r>
            <a:r>
              <a:rPr lang="en-US" dirty="0" smtClean="0"/>
              <a:t>feedback in the 3 GeV Ring</a:t>
            </a:r>
            <a:endParaRPr lang="en-US" dirty="0"/>
          </a:p>
        </p:txBody>
      </p:sp>
      <p:sp>
        <p:nvSpPr>
          <p:cNvPr id="3074" name="Rectangle 2"/>
          <p:cNvSpPr>
            <a:spLocks noGrp="1" noChangeArrowheads="1"/>
          </p:cNvSpPr>
          <p:nvPr>
            <p:ph idx="1"/>
          </p:nvPr>
        </p:nvSpPr>
        <p:spPr>
          <a:xfrm>
            <a:off x="457200" y="1196752"/>
            <a:ext cx="8229600" cy="4525963"/>
          </a:xfrm>
          <a:ln/>
        </p:spPr>
        <p:txBody>
          <a:bodyPr/>
          <a:lstStyle/>
          <a:p>
            <a:pPr indent="-341313">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2600" dirty="0"/>
              <a:t>Status</a:t>
            </a:r>
            <a:r>
              <a:rPr lang="en-US" dirty="0"/>
              <a:t>: </a:t>
            </a:r>
          </a:p>
          <a:p>
            <a:pPr indent="-341313">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b="0" dirty="0"/>
              <a:t>Design change to two separate, non-overlapping actuator sets. Cost driven change driven primarily by the vacuum system.</a:t>
            </a:r>
          </a:p>
          <a:p>
            <a:pPr marL="741363" lvl="1" indent="-284163">
              <a:buFont typeface="Arial"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t>Slow set is 200+180 solid iron magnets based on the old design, installed over Cu vacuum chamber.</a:t>
            </a:r>
          </a:p>
          <a:p>
            <a:pPr marL="741363" lvl="1" indent="-284163">
              <a:buFont typeface="Arial"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t>Fast set is 80+80 weak (max. 10 µrad) “air-coil” magnets installed over existing steel chambers at ion pumps and BPMs </a:t>
            </a:r>
          </a:p>
          <a:p>
            <a:pPr indent="-341313">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b="0" dirty="0"/>
              <a:t>Dual global controller solution based on the SOLEIL implementation [1].</a:t>
            </a:r>
          </a:p>
          <a:p>
            <a:pPr indent="-341313">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b="0" dirty="0"/>
              <a:t>New design evaluated in </a:t>
            </a:r>
            <a:r>
              <a:rPr lang="en-US" sz="2200" b="0" dirty="0" err="1"/>
              <a:t>SimuLink</a:t>
            </a:r>
            <a:r>
              <a:rPr lang="en-US" sz="2200" b="0" dirty="0"/>
              <a:t>/MATLAB model: </a:t>
            </a:r>
          </a:p>
          <a:p>
            <a:pPr marL="741363" lvl="1" indent="-284163">
              <a:buFont typeface="Arial"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t>It is stable with no “fights” between the controllers</a:t>
            </a:r>
          </a:p>
          <a:p>
            <a:pPr marL="741363" lvl="1" indent="-284163">
              <a:buFont typeface="Arial" charset="0"/>
              <a:buChar char="–"/>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dirty="0"/>
              <a:t>It meets the 200 nm stability requirement on the long straights, assuming a noise spectrum equal to that in the MAX II hall.</a:t>
            </a:r>
          </a:p>
          <a:p>
            <a:pPr indent="-341313">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dirty="0"/>
          </a:p>
        </p:txBody>
      </p:sp>
      <p:sp>
        <p:nvSpPr>
          <p:cNvPr id="3075" name="Text Box 3"/>
          <p:cNvSpPr txBox="1">
            <a:spLocks noChangeArrowheads="1"/>
          </p:cNvSpPr>
          <p:nvPr/>
        </p:nvSpPr>
        <p:spPr bwMode="auto">
          <a:xfrm>
            <a:off x="228600" y="5849938"/>
            <a:ext cx="86868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5584"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WenQuanYi Zen Hei" charset="0"/>
                <a:cs typeface="WenQuanYi Zen Hei" charset="0"/>
              </a:defRPr>
            </a:lvl9pPr>
          </a:lstStyle>
          <a:p>
            <a:r>
              <a:rPr lang="en-US" sz="1200"/>
              <a:t>[1] N. Hubert et al., “Global orbit feedback systems down to DC using fast and slow correctors”, DIPAC’09, Basel, Switzerland, May 2009, MOOC01.</a:t>
            </a:r>
          </a:p>
        </p:txBody>
      </p:sp>
      <p:sp>
        <p:nvSpPr>
          <p:cNvPr id="3" name="Platshållare för sidfot 2"/>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208932961"/>
      </p:ext>
    </p:extLst>
  </p:cSld>
  <p:clrMapOvr>
    <a:masterClrMapping/>
  </p:clrMapOvr>
  <p:transition>
    <p:push/>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smtClean="0"/>
              <a:t> </a:t>
            </a:r>
            <a:r>
              <a:rPr lang="en-US" dirty="0" smtClean="0"/>
              <a:t>VC2: Positions for fast correctors	</a:t>
            </a:r>
            <a:endParaRPr lang="en-US" dirty="0"/>
          </a:p>
        </p:txBody>
      </p:sp>
      <p:sp>
        <p:nvSpPr>
          <p:cNvPr id="23" name="Footer Placeholder 3"/>
          <p:cNvSpPr>
            <a:spLocks noGrp="1"/>
          </p:cNvSpPr>
          <p:nvPr>
            <p:ph type="ftr" sz="quarter" idx="10"/>
          </p:nvPr>
        </p:nvSpPr>
        <p:spPr/>
        <p:txBody>
          <a:bodyPr/>
          <a:lstStyle/>
          <a:p>
            <a:r>
              <a:rPr lang="sv-SE" smtClean="0"/>
              <a:t>Magnus Sjöström        March 5, 2012</a:t>
            </a:r>
            <a:endParaRPr lang="de-DE" dirty="0"/>
          </a:p>
        </p:txBody>
      </p:sp>
      <p:pic>
        <p:nvPicPr>
          <p:cNvPr id="2050" name="Picture 2" descr="C:\Users\Jonny\Documents\MAX IV\DDR\ALBA\från ALBA\CFT doc\3D\VC2.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2000" y="4753363"/>
            <a:ext cx="7920000" cy="13728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txBox="1">
            <a:spLocks noChangeArrowheads="1"/>
          </p:cNvSpPr>
          <p:nvPr/>
        </p:nvSpPr>
        <p:spPr bwMode="auto">
          <a:xfrm>
            <a:off x="457200" y="1124744"/>
            <a:ext cx="3842501" cy="302433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400" b="1">
                <a:solidFill>
                  <a:schemeClr val="accent2"/>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800" dirty="0" smtClean="0"/>
              <a:t>From left to right:</a:t>
            </a:r>
          </a:p>
          <a:p>
            <a:pPr marL="800100" lvl="1" indent="-342900">
              <a:buFont typeface="+mj-lt"/>
              <a:buAutoNum type="alphaUcPeriod"/>
            </a:pPr>
            <a:r>
              <a:rPr lang="en-US" sz="1200" dirty="0" smtClean="0"/>
              <a:t>Flange; no bellows</a:t>
            </a:r>
          </a:p>
          <a:p>
            <a:pPr marL="800100" lvl="1" indent="-342900">
              <a:buFont typeface="+mj-lt"/>
              <a:buAutoNum type="alphaUcPeriod"/>
            </a:pPr>
            <a:r>
              <a:rPr lang="en-US" sz="1200" dirty="0" smtClean="0"/>
              <a:t>Copper tube</a:t>
            </a:r>
            <a:r>
              <a:rPr lang="en-US" sz="1200" dirty="0"/>
              <a:t> </a:t>
            </a:r>
            <a:r>
              <a:rPr lang="en-US" sz="1200" dirty="0" smtClean="0"/>
              <a:t>with ∞-profile</a:t>
            </a:r>
          </a:p>
          <a:p>
            <a:pPr marL="800100" lvl="1" indent="-342900">
              <a:buFont typeface="+mj-lt"/>
              <a:buAutoNum type="alphaUcPeriod"/>
            </a:pPr>
            <a:r>
              <a:rPr lang="en-US" sz="1200" dirty="0" smtClean="0"/>
              <a:t>Stainless section with ports for pumping and crotch absorber (pump center at 835mm) </a:t>
            </a:r>
            <a:r>
              <a:rPr lang="en-US" sz="1200" dirty="0" smtClean="0">
                <a:solidFill>
                  <a:srgbClr val="C00000"/>
                </a:solidFill>
              </a:rPr>
              <a:t>Fast corrector added at exit on OD 27 mm stainless pipe</a:t>
            </a:r>
            <a:endParaRPr lang="en-US" sz="1200" dirty="0" smtClean="0"/>
          </a:p>
          <a:p>
            <a:pPr marL="800100" lvl="1" indent="-342900">
              <a:buFont typeface="+mj-lt"/>
              <a:buAutoNum type="alphaUcPeriod"/>
            </a:pPr>
            <a:r>
              <a:rPr lang="en-US" sz="1200" dirty="0" smtClean="0"/>
              <a:t>Manual gate valve for service</a:t>
            </a:r>
          </a:p>
          <a:p>
            <a:pPr marL="800100" lvl="1" indent="-342900">
              <a:buFont typeface="+mj-lt"/>
              <a:buAutoNum type="alphaUcPeriod"/>
            </a:pPr>
            <a:r>
              <a:rPr lang="en-US" sz="1200" dirty="0" smtClean="0"/>
              <a:t>Heat absorber 1 kW</a:t>
            </a:r>
          </a:p>
          <a:p>
            <a:pPr marL="800100" lvl="1" indent="-342900">
              <a:buFont typeface="+mj-lt"/>
              <a:buAutoNum type="alphaUcPeriod"/>
            </a:pPr>
            <a:r>
              <a:rPr lang="en-US" sz="1200" dirty="0" smtClean="0"/>
              <a:t>Bellows</a:t>
            </a:r>
          </a:p>
          <a:p>
            <a:pPr marL="800100" lvl="1" indent="-342900">
              <a:buFont typeface="+mj-lt"/>
              <a:buAutoNum type="alphaUcPeriod"/>
            </a:pPr>
            <a:r>
              <a:rPr lang="en-US" sz="1200" dirty="0" smtClean="0"/>
              <a:t>Photon pipe towards HA1</a:t>
            </a:r>
          </a:p>
          <a:p>
            <a:pPr marL="800100" lvl="1" indent="-342900">
              <a:buFont typeface="+mj-lt"/>
              <a:buAutoNum type="alphaUcPeriod"/>
            </a:pPr>
            <a:r>
              <a:rPr lang="en-US" sz="1200" dirty="0" smtClean="0"/>
              <a:t>Copper tube ended with bellows and flange</a:t>
            </a:r>
          </a:p>
          <a:p>
            <a:pPr marL="457200" lvl="1" indent="0">
              <a:buNone/>
            </a:pPr>
            <a:endParaRPr lang="en-US" dirty="0"/>
          </a:p>
          <a:p>
            <a:pPr marL="457200" lvl="1" indent="0">
              <a:buNone/>
            </a:pPr>
            <a:endParaRPr lang="en-US" sz="1400" dirty="0" smtClean="0"/>
          </a:p>
        </p:txBody>
      </p:sp>
      <p:cxnSp>
        <p:nvCxnSpPr>
          <p:cNvPr id="7" name="Straight Connector 6"/>
          <p:cNvCxnSpPr/>
          <p:nvPr/>
        </p:nvCxnSpPr>
        <p:spPr bwMode="auto">
          <a:xfrm flipV="1">
            <a:off x="683568" y="4586066"/>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938044" y="4468662"/>
            <a:ext cx="216024" cy="246221"/>
          </a:xfrm>
          <a:prstGeom prst="rect">
            <a:avLst/>
          </a:prstGeom>
          <a:noFill/>
        </p:spPr>
        <p:txBody>
          <a:bodyPr wrap="square" rtlCol="0">
            <a:spAutoFit/>
          </a:bodyPr>
          <a:lstStyle/>
          <a:p>
            <a:pPr algn="ctr"/>
            <a:r>
              <a:rPr lang="en-US" dirty="0" smtClean="0"/>
              <a:t>A</a:t>
            </a:r>
            <a:endParaRPr lang="en-US" dirty="0"/>
          </a:p>
        </p:txBody>
      </p:sp>
      <p:sp>
        <p:nvSpPr>
          <p:cNvPr id="9" name="TextBox 8"/>
          <p:cNvSpPr txBox="1"/>
          <p:nvPr/>
        </p:nvSpPr>
        <p:spPr>
          <a:xfrm>
            <a:off x="2339752" y="4468662"/>
            <a:ext cx="216024" cy="246221"/>
          </a:xfrm>
          <a:prstGeom prst="rect">
            <a:avLst/>
          </a:prstGeom>
          <a:noFill/>
        </p:spPr>
        <p:txBody>
          <a:bodyPr wrap="square" rtlCol="0">
            <a:spAutoFit/>
          </a:bodyPr>
          <a:lstStyle/>
          <a:p>
            <a:pPr algn="ctr"/>
            <a:r>
              <a:rPr lang="en-US" dirty="0" smtClean="0"/>
              <a:t>B</a:t>
            </a:r>
            <a:endParaRPr lang="en-US" dirty="0"/>
          </a:p>
        </p:txBody>
      </p:sp>
      <p:sp>
        <p:nvSpPr>
          <p:cNvPr id="10" name="TextBox 9"/>
          <p:cNvSpPr txBox="1"/>
          <p:nvPr/>
        </p:nvSpPr>
        <p:spPr>
          <a:xfrm>
            <a:off x="3635896" y="4468662"/>
            <a:ext cx="216024" cy="246221"/>
          </a:xfrm>
          <a:prstGeom prst="rect">
            <a:avLst/>
          </a:prstGeom>
          <a:noFill/>
        </p:spPr>
        <p:txBody>
          <a:bodyPr wrap="square" rtlCol="0">
            <a:spAutoFit/>
          </a:bodyPr>
          <a:lstStyle/>
          <a:p>
            <a:pPr algn="ctr"/>
            <a:r>
              <a:rPr lang="en-US" dirty="0" smtClean="0"/>
              <a:t>C</a:t>
            </a:r>
            <a:endParaRPr lang="en-US" dirty="0"/>
          </a:p>
        </p:txBody>
      </p:sp>
      <p:sp>
        <p:nvSpPr>
          <p:cNvPr id="11" name="TextBox 10"/>
          <p:cNvSpPr txBox="1"/>
          <p:nvPr/>
        </p:nvSpPr>
        <p:spPr>
          <a:xfrm>
            <a:off x="4191689" y="4468662"/>
            <a:ext cx="216024" cy="246221"/>
          </a:xfrm>
          <a:prstGeom prst="rect">
            <a:avLst/>
          </a:prstGeom>
          <a:noFill/>
        </p:spPr>
        <p:txBody>
          <a:bodyPr wrap="square" rtlCol="0">
            <a:spAutoFit/>
          </a:bodyPr>
          <a:lstStyle/>
          <a:p>
            <a:pPr algn="ctr"/>
            <a:r>
              <a:rPr lang="en-US" dirty="0" smtClean="0"/>
              <a:t>D</a:t>
            </a:r>
            <a:endParaRPr lang="en-US" dirty="0"/>
          </a:p>
        </p:txBody>
      </p:sp>
      <p:sp>
        <p:nvSpPr>
          <p:cNvPr id="12" name="TextBox 11"/>
          <p:cNvSpPr txBox="1"/>
          <p:nvPr/>
        </p:nvSpPr>
        <p:spPr>
          <a:xfrm>
            <a:off x="4572000" y="5763966"/>
            <a:ext cx="216024" cy="246221"/>
          </a:xfrm>
          <a:prstGeom prst="rect">
            <a:avLst/>
          </a:prstGeom>
          <a:noFill/>
        </p:spPr>
        <p:txBody>
          <a:bodyPr wrap="square" rtlCol="0">
            <a:spAutoFit/>
          </a:bodyPr>
          <a:lstStyle/>
          <a:p>
            <a:pPr algn="ctr"/>
            <a:r>
              <a:rPr lang="en-US" dirty="0" smtClean="0"/>
              <a:t>H</a:t>
            </a:r>
            <a:endParaRPr lang="en-US" dirty="0"/>
          </a:p>
        </p:txBody>
      </p:sp>
      <p:sp>
        <p:nvSpPr>
          <p:cNvPr id="13" name="TextBox 12"/>
          <p:cNvSpPr txBox="1"/>
          <p:nvPr/>
        </p:nvSpPr>
        <p:spPr>
          <a:xfrm>
            <a:off x="5796136" y="4468662"/>
            <a:ext cx="216024" cy="246221"/>
          </a:xfrm>
          <a:prstGeom prst="rect">
            <a:avLst/>
          </a:prstGeom>
          <a:noFill/>
        </p:spPr>
        <p:txBody>
          <a:bodyPr wrap="square" rtlCol="0">
            <a:spAutoFit/>
          </a:bodyPr>
          <a:lstStyle/>
          <a:p>
            <a:pPr algn="ctr"/>
            <a:r>
              <a:rPr lang="en-US" dirty="0" smtClean="0"/>
              <a:t>G</a:t>
            </a:r>
            <a:endParaRPr lang="en-US" dirty="0"/>
          </a:p>
        </p:txBody>
      </p:sp>
      <p:cxnSp>
        <p:nvCxnSpPr>
          <p:cNvPr id="14" name="Straight Connector 13"/>
          <p:cNvCxnSpPr/>
          <p:nvPr/>
        </p:nvCxnSpPr>
        <p:spPr bwMode="auto">
          <a:xfrm flipV="1">
            <a:off x="3059832" y="4613405"/>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3743908" y="4609235"/>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V="1">
            <a:off x="4175956" y="4698084"/>
            <a:ext cx="216024" cy="7770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flipV="1">
            <a:off x="4932040" y="4509120"/>
            <a:ext cx="216024" cy="7770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0" name="Straight Connector 19"/>
          <p:cNvCxnSpPr/>
          <p:nvPr/>
        </p:nvCxnSpPr>
        <p:spPr bwMode="auto">
          <a:xfrm flipV="1">
            <a:off x="5148064" y="4586065"/>
            <a:ext cx="216024" cy="77708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TextBox 20"/>
          <p:cNvSpPr txBox="1"/>
          <p:nvPr/>
        </p:nvSpPr>
        <p:spPr>
          <a:xfrm>
            <a:off x="5153647" y="4468662"/>
            <a:ext cx="216024" cy="246221"/>
          </a:xfrm>
          <a:prstGeom prst="rect">
            <a:avLst/>
          </a:prstGeom>
          <a:noFill/>
        </p:spPr>
        <p:txBody>
          <a:bodyPr wrap="square" rtlCol="0">
            <a:spAutoFit/>
          </a:bodyPr>
          <a:lstStyle/>
          <a:p>
            <a:pPr algn="ctr"/>
            <a:r>
              <a:rPr lang="en-US" dirty="0" smtClean="0"/>
              <a:t>F</a:t>
            </a:r>
            <a:endParaRPr lang="en-US" dirty="0"/>
          </a:p>
        </p:txBody>
      </p:sp>
      <p:sp>
        <p:nvSpPr>
          <p:cNvPr id="22" name="TextBox 21"/>
          <p:cNvSpPr txBox="1"/>
          <p:nvPr/>
        </p:nvSpPr>
        <p:spPr>
          <a:xfrm>
            <a:off x="4640874" y="4468662"/>
            <a:ext cx="216024" cy="246221"/>
          </a:xfrm>
          <a:prstGeom prst="rect">
            <a:avLst/>
          </a:prstGeom>
          <a:noFill/>
        </p:spPr>
        <p:txBody>
          <a:bodyPr wrap="square" rtlCol="0">
            <a:spAutoFit/>
          </a:bodyPr>
          <a:lstStyle/>
          <a:p>
            <a:pPr algn="ctr"/>
            <a:r>
              <a:rPr lang="en-US" dirty="0" smtClean="0"/>
              <a:t>E</a:t>
            </a:r>
            <a:endParaRPr lang="en-US" dirty="0"/>
          </a:p>
        </p:txBody>
      </p:sp>
      <p:sp>
        <p:nvSpPr>
          <p:cNvPr id="3" name="Rectangle 2"/>
          <p:cNvSpPr/>
          <p:nvPr/>
        </p:nvSpPr>
        <p:spPr>
          <a:xfrm>
            <a:off x="4680012" y="1298084"/>
            <a:ext cx="4107590" cy="1384995"/>
          </a:xfrm>
          <a:prstGeom prst="rect">
            <a:avLst/>
          </a:prstGeom>
          <a:ln>
            <a:solidFill>
              <a:srgbClr val="7030A0"/>
            </a:solidFill>
          </a:ln>
        </p:spPr>
        <p:txBody>
          <a:bodyPr wrap="square">
            <a:spAutoFit/>
          </a:bodyPr>
          <a:lstStyle/>
          <a:p>
            <a:r>
              <a:rPr lang="en-US" sz="1400" dirty="0" smtClean="0">
                <a:solidFill>
                  <a:srgbClr val="7030A0"/>
                </a:solidFill>
              </a:rPr>
              <a:t>VC2</a:t>
            </a:r>
            <a:r>
              <a:rPr lang="en-US" sz="1400" baseline="-25000" dirty="0" smtClean="0">
                <a:solidFill>
                  <a:srgbClr val="7030A0"/>
                </a:solidFill>
              </a:rPr>
              <a:t>injection</a:t>
            </a:r>
            <a:r>
              <a:rPr lang="en-US" sz="1400" dirty="0" smtClean="0">
                <a:solidFill>
                  <a:srgbClr val="7030A0"/>
                </a:solidFill>
              </a:rPr>
              <a:t>: (3.O1VC2)</a:t>
            </a:r>
          </a:p>
          <a:p>
            <a:r>
              <a:rPr lang="en-US" sz="1400" dirty="0" smtClean="0">
                <a:solidFill>
                  <a:srgbClr val="7030A0"/>
                </a:solidFill>
              </a:rPr>
              <a:t>No </a:t>
            </a:r>
            <a:r>
              <a:rPr lang="en-US" sz="1400" dirty="0">
                <a:solidFill>
                  <a:srgbClr val="7030A0"/>
                </a:solidFill>
              </a:rPr>
              <a:t>beam pipe out</a:t>
            </a:r>
          </a:p>
          <a:p>
            <a:r>
              <a:rPr lang="en-US" sz="1400" dirty="0" smtClean="0">
                <a:solidFill>
                  <a:srgbClr val="7030A0"/>
                </a:solidFill>
              </a:rPr>
              <a:t>Dipole kicker magnet in section B: </a:t>
            </a:r>
          </a:p>
          <a:p>
            <a:r>
              <a:rPr lang="en-US" sz="1400" dirty="0" smtClean="0">
                <a:solidFill>
                  <a:srgbClr val="7030A0"/>
                </a:solidFill>
              </a:rPr>
              <a:t>22x12 mm inner aperture</a:t>
            </a:r>
          </a:p>
          <a:p>
            <a:r>
              <a:rPr lang="en-US" sz="1400" dirty="0" smtClean="0">
                <a:solidFill>
                  <a:srgbClr val="7030A0"/>
                </a:solidFill>
              </a:rPr>
              <a:t>L</a:t>
            </a:r>
            <a:r>
              <a:rPr lang="en-US" sz="1400" baseline="-25000" dirty="0" smtClean="0">
                <a:solidFill>
                  <a:srgbClr val="7030A0"/>
                </a:solidFill>
              </a:rPr>
              <a:t>CF40</a:t>
            </a:r>
            <a:r>
              <a:rPr lang="en-US" sz="1400" dirty="0" smtClean="0">
                <a:solidFill>
                  <a:srgbClr val="7030A0"/>
                </a:solidFill>
              </a:rPr>
              <a:t>= 600, center-center to </a:t>
            </a:r>
            <a:r>
              <a:rPr lang="en-US" sz="1400" dirty="0" err="1" smtClean="0">
                <a:solidFill>
                  <a:srgbClr val="7030A0"/>
                </a:solidFill>
              </a:rPr>
              <a:t>SDend</a:t>
            </a:r>
            <a:r>
              <a:rPr lang="en-US" sz="1400" dirty="0" smtClean="0">
                <a:solidFill>
                  <a:srgbClr val="7030A0"/>
                </a:solidFill>
              </a:rPr>
              <a:t> 620 mm</a:t>
            </a:r>
          </a:p>
          <a:p>
            <a:r>
              <a:rPr lang="en-US" sz="1100" dirty="0" smtClean="0">
                <a:solidFill>
                  <a:srgbClr val="7030A0"/>
                </a:solidFill>
              </a:rPr>
              <a:t>(386-986 mm from chamber start, move pump port) </a:t>
            </a:r>
            <a:endParaRPr lang="en-US" sz="1400" dirty="0" smtClean="0">
              <a:solidFill>
                <a:srgbClr val="7030A0"/>
              </a:solidFill>
            </a:endParaRPr>
          </a:p>
        </p:txBody>
      </p:sp>
      <p:sp>
        <p:nvSpPr>
          <p:cNvPr id="24" name="Rectangle 23"/>
          <p:cNvSpPr/>
          <p:nvPr/>
        </p:nvSpPr>
        <p:spPr>
          <a:xfrm>
            <a:off x="4688461" y="2902585"/>
            <a:ext cx="4107590" cy="1200329"/>
          </a:xfrm>
          <a:prstGeom prst="rect">
            <a:avLst/>
          </a:prstGeom>
          <a:ln>
            <a:solidFill>
              <a:srgbClr val="7030A0"/>
            </a:solidFill>
          </a:ln>
        </p:spPr>
        <p:txBody>
          <a:bodyPr wrap="square">
            <a:spAutoFit/>
          </a:bodyPr>
          <a:lstStyle/>
          <a:p>
            <a:r>
              <a:rPr lang="en-US" sz="1400" dirty="0" smtClean="0">
                <a:solidFill>
                  <a:srgbClr val="7030A0"/>
                </a:solidFill>
              </a:rPr>
              <a:t>VC2</a:t>
            </a:r>
            <a:r>
              <a:rPr lang="en-US" sz="1400" baseline="-25000" dirty="0" smtClean="0">
                <a:solidFill>
                  <a:srgbClr val="7030A0"/>
                </a:solidFill>
              </a:rPr>
              <a:t>emittance</a:t>
            </a:r>
            <a:r>
              <a:rPr lang="en-US" sz="1400" dirty="0" smtClean="0">
                <a:solidFill>
                  <a:srgbClr val="7030A0"/>
                </a:solidFill>
              </a:rPr>
              <a:t>: (3.20VC2) See slide 5</a:t>
            </a:r>
          </a:p>
          <a:p>
            <a:r>
              <a:rPr lang="en-US" sz="1400" dirty="0" smtClean="0">
                <a:solidFill>
                  <a:srgbClr val="7030A0"/>
                </a:solidFill>
              </a:rPr>
              <a:t>Chamber with ports for mirror </a:t>
            </a:r>
            <a:r>
              <a:rPr lang="en-US" sz="1400" dirty="0" err="1" smtClean="0">
                <a:solidFill>
                  <a:srgbClr val="7030A0"/>
                </a:solidFill>
              </a:rPr>
              <a:t>etc</a:t>
            </a:r>
            <a:endParaRPr lang="en-US" sz="1400" dirty="0" smtClean="0">
              <a:solidFill>
                <a:srgbClr val="7030A0"/>
              </a:solidFill>
            </a:endParaRPr>
          </a:p>
          <a:p>
            <a:r>
              <a:rPr lang="en-US" sz="1100" dirty="0" smtClean="0">
                <a:solidFill>
                  <a:srgbClr val="7030A0"/>
                </a:solidFill>
              </a:rPr>
              <a:t>Replace the pump port with a chamber with ports for a mirror, a thin heat absorber, and a port for the light.</a:t>
            </a:r>
          </a:p>
          <a:p>
            <a:r>
              <a:rPr lang="en-US" sz="1100" dirty="0" smtClean="0">
                <a:solidFill>
                  <a:srgbClr val="7030A0"/>
                </a:solidFill>
              </a:rPr>
              <a:t>It should be as far down as possible</a:t>
            </a:r>
          </a:p>
          <a:p>
            <a:r>
              <a:rPr lang="en-US" sz="1100" dirty="0" smtClean="0">
                <a:solidFill>
                  <a:srgbClr val="7030A0"/>
                </a:solidFill>
              </a:rPr>
              <a:t>No beam pipe (G)</a:t>
            </a:r>
            <a:endParaRPr lang="en-US" sz="1400" dirty="0" smtClean="0">
              <a:solidFill>
                <a:srgbClr val="7030A0"/>
              </a:solidFill>
            </a:endParaRPr>
          </a:p>
        </p:txBody>
      </p:sp>
    </p:spTree>
    <p:extLst>
      <p:ext uri="{BB962C8B-B14F-4D97-AF65-F5344CB8AC3E}">
        <p14:creationId xmlns:p14="http://schemas.microsoft.com/office/powerpoint/2010/main" val="1096626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marL="0" marR="0" lvl="0" indent="0" defTabSz="914400" rtl="0" eaLnBrk="1" fontAlgn="base" latinLnBrk="0" hangingPunct="1">
              <a:lnSpc>
                <a:spcPct val="100000"/>
              </a:lnSpc>
              <a:spcBef>
                <a:spcPct val="0"/>
              </a:spcBef>
              <a:spcAft>
                <a:spcPct val="0"/>
              </a:spcAft>
              <a:tabLst/>
              <a:defRPr/>
            </a:pPr>
            <a:r>
              <a:rPr lang="en-US" sz="1400" dirty="0" smtClean="0">
                <a:solidFill>
                  <a:srgbClr val="FFFFFF"/>
                </a:solidFill>
              </a:rPr>
              <a:t> </a:t>
            </a:r>
            <a:r>
              <a:rPr lang="en-US" dirty="0" smtClean="0"/>
              <a:t>VC1: Position for fast correctors</a:t>
            </a:r>
            <a:endParaRPr lang="en-US" dirty="0"/>
          </a:p>
        </p:txBody>
      </p:sp>
      <p:sp>
        <p:nvSpPr>
          <p:cNvPr id="24" name="Footer Placeholder 3"/>
          <p:cNvSpPr>
            <a:spLocks noGrp="1"/>
          </p:cNvSpPr>
          <p:nvPr>
            <p:ph type="ftr" sz="quarter" idx="10"/>
          </p:nvPr>
        </p:nvSpPr>
        <p:spPr/>
        <p:txBody>
          <a:bodyPr/>
          <a:lstStyle/>
          <a:p>
            <a:r>
              <a:rPr lang="sv-SE" smtClean="0"/>
              <a:t>Magnus Sjöström        March 5, 2012</a:t>
            </a:r>
            <a:endParaRPr lang="de-DE" dirty="0"/>
          </a:p>
        </p:txBody>
      </p:sp>
      <p:pic>
        <p:nvPicPr>
          <p:cNvPr id="1026" name="Picture 2" descr="C:\Users\Jonny\Documents\MAX IV\DDR\ALBA\från ALBA\CFT doc\3D\VC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1560" y="4941167"/>
            <a:ext cx="7920000" cy="111529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bwMode="auto">
          <a:xfrm flipV="1">
            <a:off x="611560" y="4721703"/>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V="1">
            <a:off x="755576" y="4725144"/>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flipV="1">
            <a:off x="1056893" y="4759427"/>
            <a:ext cx="432049"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V="1">
            <a:off x="6516216" y="4801476"/>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V="1">
            <a:off x="7485876" y="4767868"/>
            <a:ext cx="432048" cy="144360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866036" y="4644757"/>
            <a:ext cx="216024" cy="246221"/>
          </a:xfrm>
          <a:prstGeom prst="rect">
            <a:avLst/>
          </a:prstGeom>
          <a:noFill/>
        </p:spPr>
        <p:txBody>
          <a:bodyPr wrap="square" rtlCol="0">
            <a:spAutoFit/>
          </a:bodyPr>
          <a:lstStyle/>
          <a:p>
            <a:pPr algn="ctr"/>
            <a:r>
              <a:rPr lang="en-US" dirty="0" smtClean="0"/>
              <a:t>A</a:t>
            </a:r>
            <a:endParaRPr lang="en-US" dirty="0"/>
          </a:p>
        </p:txBody>
      </p:sp>
      <p:sp>
        <p:nvSpPr>
          <p:cNvPr id="18" name="TextBox 17"/>
          <p:cNvSpPr txBox="1"/>
          <p:nvPr/>
        </p:nvSpPr>
        <p:spPr>
          <a:xfrm>
            <a:off x="1005156" y="4644757"/>
            <a:ext cx="216024" cy="246221"/>
          </a:xfrm>
          <a:prstGeom prst="rect">
            <a:avLst/>
          </a:prstGeom>
          <a:noFill/>
        </p:spPr>
        <p:txBody>
          <a:bodyPr wrap="square" rtlCol="0">
            <a:spAutoFit/>
          </a:bodyPr>
          <a:lstStyle/>
          <a:p>
            <a:pPr algn="ctr"/>
            <a:r>
              <a:rPr lang="en-US" dirty="0" smtClean="0"/>
              <a:t>B</a:t>
            </a:r>
            <a:endParaRPr lang="en-US" dirty="0"/>
          </a:p>
        </p:txBody>
      </p:sp>
      <p:sp>
        <p:nvSpPr>
          <p:cNvPr id="19" name="TextBox 18"/>
          <p:cNvSpPr txBox="1"/>
          <p:nvPr/>
        </p:nvSpPr>
        <p:spPr>
          <a:xfrm>
            <a:off x="1187624" y="4644757"/>
            <a:ext cx="216024" cy="246221"/>
          </a:xfrm>
          <a:prstGeom prst="rect">
            <a:avLst/>
          </a:prstGeom>
          <a:noFill/>
        </p:spPr>
        <p:txBody>
          <a:bodyPr wrap="square" rtlCol="0">
            <a:spAutoFit/>
          </a:bodyPr>
          <a:lstStyle/>
          <a:p>
            <a:pPr algn="ctr"/>
            <a:r>
              <a:rPr lang="en-US" dirty="0" smtClean="0"/>
              <a:t>C</a:t>
            </a:r>
            <a:endParaRPr lang="en-US" dirty="0"/>
          </a:p>
        </p:txBody>
      </p:sp>
      <p:sp>
        <p:nvSpPr>
          <p:cNvPr id="20" name="TextBox 19"/>
          <p:cNvSpPr txBox="1"/>
          <p:nvPr/>
        </p:nvSpPr>
        <p:spPr>
          <a:xfrm>
            <a:off x="3923928" y="4644757"/>
            <a:ext cx="216024" cy="246221"/>
          </a:xfrm>
          <a:prstGeom prst="rect">
            <a:avLst/>
          </a:prstGeom>
          <a:noFill/>
        </p:spPr>
        <p:txBody>
          <a:bodyPr wrap="square" rtlCol="0">
            <a:spAutoFit/>
          </a:bodyPr>
          <a:lstStyle/>
          <a:p>
            <a:pPr algn="ctr"/>
            <a:r>
              <a:rPr lang="en-US" dirty="0" smtClean="0"/>
              <a:t>D</a:t>
            </a:r>
            <a:endParaRPr lang="en-US" dirty="0"/>
          </a:p>
        </p:txBody>
      </p:sp>
      <p:sp>
        <p:nvSpPr>
          <p:cNvPr id="21" name="TextBox 20"/>
          <p:cNvSpPr txBox="1"/>
          <p:nvPr/>
        </p:nvSpPr>
        <p:spPr>
          <a:xfrm>
            <a:off x="7092280" y="4644757"/>
            <a:ext cx="216024" cy="246221"/>
          </a:xfrm>
          <a:prstGeom prst="rect">
            <a:avLst/>
          </a:prstGeom>
          <a:noFill/>
        </p:spPr>
        <p:txBody>
          <a:bodyPr wrap="square" rtlCol="0">
            <a:spAutoFit/>
          </a:bodyPr>
          <a:lstStyle/>
          <a:p>
            <a:pPr algn="ctr"/>
            <a:r>
              <a:rPr lang="en-US" dirty="0" smtClean="0"/>
              <a:t>E</a:t>
            </a:r>
            <a:endParaRPr lang="en-US" dirty="0"/>
          </a:p>
        </p:txBody>
      </p:sp>
      <p:sp>
        <p:nvSpPr>
          <p:cNvPr id="22" name="TextBox 21"/>
          <p:cNvSpPr txBox="1"/>
          <p:nvPr/>
        </p:nvSpPr>
        <p:spPr>
          <a:xfrm>
            <a:off x="8021122" y="4644757"/>
            <a:ext cx="216024" cy="246221"/>
          </a:xfrm>
          <a:prstGeom prst="rect">
            <a:avLst/>
          </a:prstGeom>
          <a:noFill/>
        </p:spPr>
        <p:txBody>
          <a:bodyPr wrap="square" rtlCol="0">
            <a:spAutoFit/>
          </a:bodyPr>
          <a:lstStyle/>
          <a:p>
            <a:pPr algn="ctr"/>
            <a:r>
              <a:rPr lang="en-US" dirty="0" smtClean="0"/>
              <a:t>F</a:t>
            </a:r>
            <a:endParaRPr lang="en-US" dirty="0"/>
          </a:p>
        </p:txBody>
      </p:sp>
      <p:sp>
        <p:nvSpPr>
          <p:cNvPr id="3" name="Rectangle 2"/>
          <p:cNvSpPr/>
          <p:nvPr/>
        </p:nvSpPr>
        <p:spPr>
          <a:xfrm>
            <a:off x="5292080" y="2568386"/>
            <a:ext cx="3569280" cy="1508105"/>
          </a:xfrm>
          <a:prstGeom prst="rect">
            <a:avLst/>
          </a:prstGeom>
          <a:ln>
            <a:solidFill>
              <a:srgbClr val="7030A0"/>
            </a:solidFill>
          </a:ln>
        </p:spPr>
        <p:txBody>
          <a:bodyPr wrap="square">
            <a:spAutoFit/>
          </a:bodyPr>
          <a:lstStyle/>
          <a:p>
            <a:r>
              <a:rPr lang="en-US" sz="1400" dirty="0">
                <a:solidFill>
                  <a:srgbClr val="7030A0"/>
                </a:solidFill>
              </a:rPr>
              <a:t>VC1</a:t>
            </a:r>
            <a:r>
              <a:rPr lang="en-US" sz="1400" baseline="-25000" dirty="0">
                <a:solidFill>
                  <a:srgbClr val="7030A0"/>
                </a:solidFill>
              </a:rPr>
              <a:t>injection</a:t>
            </a:r>
            <a:r>
              <a:rPr lang="en-US" sz="1400" dirty="0" smtClean="0">
                <a:solidFill>
                  <a:srgbClr val="7030A0"/>
                </a:solidFill>
              </a:rPr>
              <a:t>: (3.01VC1)</a:t>
            </a:r>
            <a:endParaRPr lang="en-US" sz="1400" dirty="0">
              <a:solidFill>
                <a:srgbClr val="7030A0"/>
              </a:solidFill>
            </a:endParaRPr>
          </a:p>
          <a:p>
            <a:r>
              <a:rPr lang="en-US" sz="1400" dirty="0">
                <a:solidFill>
                  <a:srgbClr val="7030A0"/>
                </a:solidFill>
              </a:rPr>
              <a:t>Keyhole apertures in first </a:t>
            </a:r>
            <a:r>
              <a:rPr lang="en-US" sz="1400" dirty="0" smtClean="0">
                <a:solidFill>
                  <a:srgbClr val="7030A0"/>
                </a:solidFill>
              </a:rPr>
              <a:t>part </a:t>
            </a:r>
          </a:p>
          <a:p>
            <a:r>
              <a:rPr lang="en-US" sz="1400" dirty="0" smtClean="0">
                <a:solidFill>
                  <a:srgbClr val="7030A0"/>
                </a:solidFill>
              </a:rPr>
              <a:t>See VC10</a:t>
            </a:r>
            <a:r>
              <a:rPr lang="en-US" sz="1400" baseline="-25000" dirty="0" smtClean="0">
                <a:solidFill>
                  <a:srgbClr val="7030A0"/>
                </a:solidFill>
              </a:rPr>
              <a:t>injection </a:t>
            </a:r>
            <a:r>
              <a:rPr lang="en-US" sz="1400" dirty="0">
                <a:solidFill>
                  <a:srgbClr val="7030A0"/>
                </a:solidFill>
              </a:rPr>
              <a:t>and </a:t>
            </a:r>
            <a:r>
              <a:rPr lang="en-US" sz="1400" i="1" dirty="0" smtClean="0">
                <a:solidFill>
                  <a:srgbClr val="7030A0"/>
                </a:solidFill>
              </a:rPr>
              <a:t>Injection path in M1</a:t>
            </a:r>
          </a:p>
          <a:p>
            <a:r>
              <a:rPr lang="en-US" sz="1400" i="1" dirty="0" smtClean="0">
                <a:solidFill>
                  <a:srgbClr val="7030A0"/>
                </a:solidFill>
              </a:rPr>
              <a:t>(slides 15-16)</a:t>
            </a:r>
            <a:endParaRPr lang="en-US" sz="1400" i="1" dirty="0">
              <a:solidFill>
                <a:srgbClr val="7030A0"/>
              </a:solidFill>
            </a:endParaRPr>
          </a:p>
          <a:p>
            <a:r>
              <a:rPr lang="en-US" sz="1400" dirty="0" smtClean="0">
                <a:solidFill>
                  <a:srgbClr val="7030A0"/>
                </a:solidFill>
              </a:rPr>
              <a:t>Heat </a:t>
            </a:r>
            <a:r>
              <a:rPr lang="en-US" sz="1400" dirty="0">
                <a:solidFill>
                  <a:srgbClr val="7030A0"/>
                </a:solidFill>
              </a:rPr>
              <a:t>absorber </a:t>
            </a:r>
            <a:r>
              <a:rPr lang="en-US" sz="1400" dirty="0" smtClean="0">
                <a:solidFill>
                  <a:srgbClr val="7030A0"/>
                </a:solidFill>
              </a:rPr>
              <a:t>E simplified for less SR?</a:t>
            </a:r>
          </a:p>
          <a:p>
            <a:r>
              <a:rPr lang="en-US" sz="1100" dirty="0" smtClean="0">
                <a:solidFill>
                  <a:srgbClr val="7030A0"/>
                </a:solidFill>
              </a:rPr>
              <a:t>(Aperture the same for </a:t>
            </a:r>
            <a:r>
              <a:rPr lang="en-US" sz="1100" dirty="0" err="1" smtClean="0">
                <a:solidFill>
                  <a:srgbClr val="7030A0"/>
                </a:solidFill>
              </a:rPr>
              <a:t>emittance</a:t>
            </a:r>
            <a:r>
              <a:rPr lang="en-US" sz="1100" dirty="0" smtClean="0">
                <a:solidFill>
                  <a:srgbClr val="7030A0"/>
                </a:solidFill>
              </a:rPr>
              <a:t> measurement if dipole kicker goes out)</a:t>
            </a:r>
            <a:endParaRPr lang="en-US" sz="1400" dirty="0">
              <a:solidFill>
                <a:srgbClr val="7030A0"/>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852" y="1289277"/>
            <a:ext cx="833065" cy="83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3"/>
          <p:cNvSpPr txBox="1">
            <a:spLocks noChangeArrowheads="1"/>
          </p:cNvSpPr>
          <p:nvPr/>
        </p:nvSpPr>
        <p:spPr bwMode="auto">
          <a:xfrm>
            <a:off x="395536" y="2348880"/>
            <a:ext cx="4680520" cy="23502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defRPr sz="2400" b="1">
                <a:solidFill>
                  <a:schemeClr val="accent2"/>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r>
              <a:rPr lang="en-US" sz="1800" dirty="0" smtClean="0"/>
              <a:t>From left to right:</a:t>
            </a:r>
          </a:p>
          <a:p>
            <a:pPr marL="800100" lvl="1" indent="-342900">
              <a:buFont typeface="+mj-lt"/>
              <a:buAutoNum type="alphaUcPeriod"/>
            </a:pPr>
            <a:r>
              <a:rPr lang="en-US" sz="1200" b="1" kern="1200" dirty="0" smtClean="0">
                <a:ea typeface="+mn-ea"/>
                <a:cs typeface="+mn-cs"/>
              </a:rPr>
              <a:t>Stand alone BPM; </a:t>
            </a:r>
            <a:r>
              <a:rPr lang="en-US" sz="1200" b="1" kern="1200" dirty="0" smtClean="0">
                <a:solidFill>
                  <a:srgbClr val="C00000"/>
                </a:solidFill>
                <a:ea typeface="+mn-ea"/>
                <a:cs typeface="+mn-cs"/>
              </a:rPr>
              <a:t>will be moved/prolonged with a 43 mm neck and flange for fast corrector</a:t>
            </a:r>
          </a:p>
          <a:p>
            <a:pPr marL="800100" lvl="1" indent="-342900">
              <a:buFont typeface="+mj-lt"/>
              <a:buAutoNum type="alphaUcPeriod"/>
            </a:pPr>
            <a:r>
              <a:rPr lang="en-US" sz="1200" b="1" kern="1200" dirty="0" smtClean="0">
                <a:ea typeface="+mn-ea"/>
                <a:cs typeface="+mn-cs"/>
              </a:rPr>
              <a:t>Flange with bellows</a:t>
            </a:r>
          </a:p>
          <a:p>
            <a:pPr marL="800100" lvl="1" indent="-342900">
              <a:buFont typeface="+mj-lt"/>
              <a:buAutoNum type="alphaUcPeriod" startAt="3"/>
            </a:pPr>
            <a:r>
              <a:rPr lang="en-US" sz="1200" dirty="0"/>
              <a:t>Copper part</a:t>
            </a:r>
          </a:p>
          <a:p>
            <a:pPr marL="800100" lvl="1" indent="-342900">
              <a:buFont typeface="+mj-lt"/>
              <a:buAutoNum type="alphaUcPeriod" startAt="3"/>
            </a:pPr>
            <a:r>
              <a:rPr lang="en-US" sz="1200" dirty="0"/>
              <a:t>Copper tube</a:t>
            </a:r>
          </a:p>
          <a:p>
            <a:pPr marL="800100" lvl="1" indent="-342900">
              <a:buFont typeface="+mj-lt"/>
              <a:buAutoNum type="alphaUcPeriod" startAt="3"/>
            </a:pPr>
            <a:r>
              <a:rPr lang="en-US" sz="1200" dirty="0"/>
              <a:t>Heat absorber for 6 kW, </a:t>
            </a:r>
            <a:r>
              <a:rPr lang="en-US" sz="1200" dirty="0">
                <a:solidFill>
                  <a:srgbClr val="C00000"/>
                </a:solidFill>
              </a:rPr>
              <a:t>will be simplified to 1 kW for Wiggler, Helical 220 W</a:t>
            </a:r>
          </a:p>
          <a:p>
            <a:pPr marL="800100" lvl="1" indent="-342900">
              <a:buFont typeface="+mj-lt"/>
              <a:buAutoNum type="alphaUcPeriod" startAt="3"/>
            </a:pPr>
            <a:r>
              <a:rPr lang="en-US" sz="1200" dirty="0"/>
              <a:t>Stainless pipe welded to BPM shaped for extraction of ID </a:t>
            </a:r>
            <a:r>
              <a:rPr lang="en-US" sz="1200" dirty="0" smtClean="0"/>
              <a:t>radiation</a:t>
            </a:r>
            <a:endParaRPr lang="en-US" sz="1400" dirty="0"/>
          </a:p>
        </p:txBody>
      </p:sp>
      <p:pic>
        <p:nvPicPr>
          <p:cNvPr id="1028"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488942" y="1052736"/>
            <a:ext cx="7372418" cy="118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571560" y="1986581"/>
            <a:ext cx="360040" cy="246221"/>
          </a:xfrm>
          <a:prstGeom prst="rect">
            <a:avLst/>
          </a:prstGeom>
          <a:noFill/>
        </p:spPr>
        <p:txBody>
          <a:bodyPr wrap="square" rtlCol="0">
            <a:spAutoFit/>
          </a:bodyPr>
          <a:lstStyle/>
          <a:p>
            <a:r>
              <a:rPr lang="en-US" dirty="0" smtClean="0"/>
              <a:t>M1</a:t>
            </a:r>
            <a:endParaRPr lang="en-US" dirty="0"/>
          </a:p>
        </p:txBody>
      </p:sp>
    </p:spTree>
    <p:extLst>
      <p:ext uri="{BB962C8B-B14F-4D97-AF65-F5344CB8AC3E}">
        <p14:creationId xmlns:p14="http://schemas.microsoft.com/office/powerpoint/2010/main" val="12757895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285750" y="211138"/>
            <a:ext cx="8534400" cy="741362"/>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t>Orbit feedback, actuator bandwidth</a:t>
            </a:r>
          </a:p>
        </p:txBody>
      </p:sp>
      <p:sp>
        <p:nvSpPr>
          <p:cNvPr id="9" name="Footer Placeholder 8"/>
          <p:cNvSpPr>
            <a:spLocks noGrp="1"/>
          </p:cNvSpPr>
          <p:nvPr>
            <p:ph type="ftr" sz="quarter" idx="10"/>
          </p:nvPr>
        </p:nvSpPr>
        <p:spPr/>
        <p:txBody>
          <a:bodyPr/>
          <a:lstStyle/>
          <a:p>
            <a:r>
              <a:rPr lang="sv-SE" smtClean="0"/>
              <a:t>Magnus Sjöström        March 5, 2012</a:t>
            </a:r>
            <a:endParaRPr lang="de-DE"/>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1600200"/>
            <a:ext cx="4622800" cy="4186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228600" y="1601788"/>
            <a:ext cx="4114800" cy="409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04" rIns="90000" bIns="45000"/>
          <a:lstStyle>
            <a:lvl1pPr>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1pPr>
            <a:lvl2pPr>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2pPr>
            <a:lvl3pPr>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3pPr>
            <a:lvl4pPr>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4pPr>
            <a:lvl5pPr>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WenQuanYi Zen Hei" charset="0"/>
                <a:cs typeface="WenQuanYi Zen Hei" charset="0"/>
              </a:defRPr>
            </a:lvl9pPr>
          </a:lstStyle>
          <a:p>
            <a:r>
              <a:rPr lang="en-US" sz="2200" b="1"/>
              <a:t>Estimated actuator BW, power supplies excluded</a:t>
            </a:r>
          </a:p>
          <a:p>
            <a:endParaRPr lang="en-US" sz="2200" b="1"/>
          </a:p>
          <a:p>
            <a:r>
              <a:rPr lang="en-US" b="1"/>
              <a:t>Fast set:</a:t>
            </a:r>
            <a:r>
              <a:rPr lang="en-US"/>
              <a:t> ~11 kHz, limited by vacuum chamber</a:t>
            </a:r>
          </a:p>
          <a:p>
            <a:r>
              <a:rPr lang="en-US" b="1"/>
              <a:t>Slow set: </a:t>
            </a:r>
            <a:r>
              <a:rPr lang="en-US"/>
              <a:t>30-35 Hz, limited by the solid iron core.</a:t>
            </a:r>
          </a:p>
          <a:p>
            <a:endParaRPr lang="en-US"/>
          </a:p>
          <a:p>
            <a:r>
              <a:rPr lang="en-US"/>
              <a:t>11 kHz is far more than needed, but power supplies are not included and will determine the final BW of the fast actuators.</a:t>
            </a:r>
          </a:p>
          <a:p>
            <a:endParaRPr lang="en-US"/>
          </a:p>
          <a:p>
            <a:r>
              <a:rPr lang="en-US"/>
              <a:t>30-35 Hz means the slow actuators will stay slow.</a:t>
            </a:r>
          </a:p>
        </p:txBody>
      </p:sp>
      <p:sp>
        <p:nvSpPr>
          <p:cNvPr id="4100" name="Line 4"/>
          <p:cNvSpPr>
            <a:spLocks noChangeShapeType="1"/>
          </p:cNvSpPr>
          <p:nvPr/>
        </p:nvSpPr>
        <p:spPr bwMode="auto">
          <a:xfrm flipH="1">
            <a:off x="7843838" y="1600200"/>
            <a:ext cx="844550" cy="371475"/>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1" name="Text Box 5"/>
          <p:cNvSpPr txBox="1">
            <a:spLocks noChangeArrowheads="1"/>
          </p:cNvSpPr>
          <p:nvPr/>
        </p:nvSpPr>
        <p:spPr bwMode="auto">
          <a:xfrm>
            <a:off x="8001000" y="1371600"/>
            <a:ext cx="995363"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tabLst>
                <a:tab pos="723900" algn="l"/>
              </a:tabLst>
              <a:defRPr>
                <a:solidFill>
                  <a:srgbClr val="000000"/>
                </a:solidFill>
                <a:latin typeface="Arial" charset="0"/>
                <a:ea typeface="WenQuanYi Zen Hei" charset="0"/>
                <a:cs typeface="WenQuanYi Zen Hei" charset="0"/>
              </a:defRPr>
            </a:lvl1pPr>
            <a:lvl2pPr>
              <a:tabLst>
                <a:tab pos="723900" algn="l"/>
              </a:tabLst>
              <a:defRPr>
                <a:solidFill>
                  <a:srgbClr val="000000"/>
                </a:solidFill>
                <a:latin typeface="Arial" charset="0"/>
                <a:ea typeface="WenQuanYi Zen Hei" charset="0"/>
                <a:cs typeface="WenQuanYi Zen Hei" charset="0"/>
              </a:defRPr>
            </a:lvl2pPr>
            <a:lvl3pPr>
              <a:tabLst>
                <a:tab pos="723900" algn="l"/>
              </a:tabLst>
              <a:defRPr>
                <a:solidFill>
                  <a:srgbClr val="000000"/>
                </a:solidFill>
                <a:latin typeface="Arial" charset="0"/>
                <a:ea typeface="WenQuanYi Zen Hei" charset="0"/>
                <a:cs typeface="WenQuanYi Zen Hei" charset="0"/>
              </a:defRPr>
            </a:lvl3pPr>
            <a:lvl4pPr>
              <a:tabLst>
                <a:tab pos="723900" algn="l"/>
              </a:tabLst>
              <a:defRPr>
                <a:solidFill>
                  <a:srgbClr val="000000"/>
                </a:solidFill>
                <a:latin typeface="Arial" charset="0"/>
                <a:ea typeface="WenQuanYi Zen Hei" charset="0"/>
                <a:cs typeface="WenQuanYi Zen Hei" charset="0"/>
              </a:defRPr>
            </a:lvl4pPr>
            <a:lvl5pPr>
              <a:tabLst>
                <a:tab pos="723900" algn="l"/>
              </a:tabLst>
              <a:defRPr>
                <a:solidFill>
                  <a:srgbClr val="000000"/>
                </a:solidFill>
                <a:latin typeface="Arial" charset="0"/>
                <a:ea typeface="WenQuanYi Zen Hei" charset="0"/>
                <a:cs typeface="WenQuanYi Zen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WenQuanYi Zen Hei" charset="0"/>
                <a:cs typeface="WenQuanYi Zen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WenQuanYi Zen Hei" charset="0"/>
                <a:cs typeface="WenQuanYi Zen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WenQuanYi Zen Hei" charset="0"/>
                <a:cs typeface="WenQuanYi Zen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WenQuanYi Zen Hei" charset="0"/>
                <a:cs typeface="WenQuanYi Zen Hei" charset="0"/>
              </a:defRPr>
            </a:lvl9pPr>
          </a:lstStyle>
          <a:p>
            <a:r>
              <a:rPr lang="en-US"/>
              <a:t>Fast set</a:t>
            </a:r>
          </a:p>
        </p:txBody>
      </p:sp>
      <p:sp>
        <p:nvSpPr>
          <p:cNvPr id="4102" name="Line 6"/>
          <p:cNvSpPr>
            <a:spLocks noChangeShapeType="1"/>
          </p:cNvSpPr>
          <p:nvPr/>
        </p:nvSpPr>
        <p:spPr bwMode="auto">
          <a:xfrm>
            <a:off x="5257800" y="3657600"/>
            <a:ext cx="1516063" cy="158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3" name="Text Box 7"/>
          <p:cNvSpPr txBox="1">
            <a:spLocks noChangeArrowheads="1"/>
          </p:cNvSpPr>
          <p:nvPr/>
        </p:nvSpPr>
        <p:spPr bwMode="auto">
          <a:xfrm>
            <a:off x="5129213" y="3311525"/>
            <a:ext cx="1042987"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60876" rIns="90000" bIns="45000"/>
          <a:lstStyle>
            <a:lvl1pPr>
              <a:tabLst>
                <a:tab pos="723900" algn="l"/>
              </a:tabLst>
              <a:defRPr>
                <a:solidFill>
                  <a:srgbClr val="000000"/>
                </a:solidFill>
                <a:latin typeface="Arial" charset="0"/>
                <a:ea typeface="WenQuanYi Zen Hei" charset="0"/>
                <a:cs typeface="WenQuanYi Zen Hei" charset="0"/>
              </a:defRPr>
            </a:lvl1pPr>
            <a:lvl2pPr>
              <a:tabLst>
                <a:tab pos="723900" algn="l"/>
              </a:tabLst>
              <a:defRPr>
                <a:solidFill>
                  <a:srgbClr val="000000"/>
                </a:solidFill>
                <a:latin typeface="Arial" charset="0"/>
                <a:ea typeface="WenQuanYi Zen Hei" charset="0"/>
                <a:cs typeface="WenQuanYi Zen Hei" charset="0"/>
              </a:defRPr>
            </a:lvl2pPr>
            <a:lvl3pPr>
              <a:tabLst>
                <a:tab pos="723900" algn="l"/>
              </a:tabLst>
              <a:defRPr>
                <a:solidFill>
                  <a:srgbClr val="000000"/>
                </a:solidFill>
                <a:latin typeface="Arial" charset="0"/>
                <a:ea typeface="WenQuanYi Zen Hei" charset="0"/>
                <a:cs typeface="WenQuanYi Zen Hei" charset="0"/>
              </a:defRPr>
            </a:lvl3pPr>
            <a:lvl4pPr>
              <a:tabLst>
                <a:tab pos="723900" algn="l"/>
              </a:tabLst>
              <a:defRPr>
                <a:solidFill>
                  <a:srgbClr val="000000"/>
                </a:solidFill>
                <a:latin typeface="Arial" charset="0"/>
                <a:ea typeface="WenQuanYi Zen Hei" charset="0"/>
                <a:cs typeface="WenQuanYi Zen Hei" charset="0"/>
              </a:defRPr>
            </a:lvl4pPr>
            <a:lvl5pPr>
              <a:tabLst>
                <a:tab pos="723900" algn="l"/>
              </a:tabLst>
              <a:defRPr>
                <a:solidFill>
                  <a:srgbClr val="000000"/>
                </a:solidFill>
                <a:latin typeface="Arial" charset="0"/>
                <a:ea typeface="WenQuanYi Zen Hei" charset="0"/>
                <a:cs typeface="WenQuanYi Zen Hei"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WenQuanYi Zen Hei" charset="0"/>
                <a:cs typeface="WenQuanYi Zen Hei"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WenQuanYi Zen Hei" charset="0"/>
                <a:cs typeface="WenQuanYi Zen Hei"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WenQuanYi Zen Hei" charset="0"/>
                <a:cs typeface="WenQuanYi Zen Hei"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Lst>
              <a:defRPr>
                <a:solidFill>
                  <a:srgbClr val="000000"/>
                </a:solidFill>
                <a:latin typeface="Arial" charset="0"/>
                <a:ea typeface="WenQuanYi Zen Hei" charset="0"/>
                <a:cs typeface="WenQuanYi Zen Hei" charset="0"/>
              </a:defRPr>
            </a:lvl9pPr>
          </a:lstStyle>
          <a:p>
            <a:r>
              <a:rPr lang="en-US"/>
              <a:t>Slow set</a:t>
            </a:r>
          </a:p>
        </p:txBody>
      </p:sp>
    </p:spTree>
    <p:extLst>
      <p:ext uri="{BB962C8B-B14F-4D97-AF65-F5344CB8AC3E}">
        <p14:creationId xmlns:p14="http://schemas.microsoft.com/office/powerpoint/2010/main" val="3810676991"/>
      </p:ext>
    </p:extLst>
  </p:cSld>
  <p:clrMapOvr>
    <a:masterClrMapping/>
  </p:clrMapOvr>
  <p:transition>
    <p:push/>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188640"/>
            <a:ext cx="3134122" cy="647700"/>
          </a:xfrm>
        </p:spPr>
        <p:txBody>
          <a:bodyPr/>
          <a:lstStyle/>
          <a:p>
            <a:r>
              <a:rPr lang="en-US" dirty="0" smtClean="0"/>
              <a:t>1.5 GeV Ring </a:t>
            </a:r>
            <a:endParaRPr lang="en-US" dirty="0"/>
          </a:p>
        </p:txBody>
      </p:sp>
      <p:sp>
        <p:nvSpPr>
          <p:cNvPr id="3" name="Content Placeholder 2"/>
          <p:cNvSpPr>
            <a:spLocks noGrp="1"/>
          </p:cNvSpPr>
          <p:nvPr>
            <p:ph idx="1"/>
          </p:nvPr>
        </p:nvSpPr>
        <p:spPr>
          <a:xfrm>
            <a:off x="430446" y="1412776"/>
            <a:ext cx="8462034" cy="1944216"/>
          </a:xfrm>
        </p:spPr>
        <p:txBody>
          <a:bodyPr/>
          <a:lstStyle/>
          <a:p>
            <a:pPr>
              <a:buFont typeface="Arial" pitchFamily="34" charset="0"/>
              <a:buChar char="•"/>
            </a:pPr>
            <a:r>
              <a:rPr lang="en-US" dirty="0" smtClean="0"/>
              <a:t>1</a:t>
            </a:r>
            <a:r>
              <a:rPr lang="en-US" baseline="30000" dirty="0" smtClean="0"/>
              <a:t>st</a:t>
            </a:r>
            <a:r>
              <a:rPr lang="en-US" dirty="0" smtClean="0"/>
              <a:t> iteration of 3D magnet design completed October 2011 </a:t>
            </a:r>
            <a:r>
              <a:rPr lang="en-US" dirty="0" smtClean="0">
                <a:sym typeface="Wingdings" pitchFamily="2" charset="2"/>
              </a:rPr>
              <a:t></a:t>
            </a:r>
            <a:r>
              <a:rPr lang="en-US" dirty="0" smtClean="0"/>
              <a:t> modified optics.</a:t>
            </a:r>
          </a:p>
          <a:p>
            <a:pPr>
              <a:buFont typeface="Arial" pitchFamily="34" charset="0"/>
              <a:buChar char="•"/>
            </a:pPr>
            <a:r>
              <a:rPr lang="en-US" dirty="0" smtClean="0"/>
              <a:t>2</a:t>
            </a:r>
            <a:r>
              <a:rPr lang="en-US" baseline="30000" dirty="0" smtClean="0"/>
              <a:t>nd</a:t>
            </a:r>
            <a:r>
              <a:rPr lang="en-US" dirty="0" smtClean="0"/>
              <a:t> iteration of 3D magnet design completed early 2012</a:t>
            </a:r>
          </a:p>
          <a:p>
            <a:pPr>
              <a:buFont typeface="Arial" pitchFamily="34" charset="0"/>
              <a:buChar char="•"/>
            </a:pPr>
            <a:r>
              <a:rPr lang="en-US" dirty="0" smtClean="0"/>
              <a:t>Vacuum design on-going at ALBA.</a:t>
            </a:r>
          </a:p>
          <a:p>
            <a:pPr>
              <a:buFont typeface="Arial" pitchFamily="34" charset="0"/>
              <a:buChar char="•"/>
            </a:pPr>
            <a:r>
              <a:rPr lang="en-US" dirty="0" smtClean="0"/>
              <a:t>RF cavities same as for 3 GeV Ring.</a:t>
            </a:r>
          </a:p>
          <a:p>
            <a:pPr>
              <a:buFont typeface="Arial" pitchFamily="34" charset="0"/>
              <a:buChar char="•"/>
            </a:pPr>
            <a:endParaRPr lang="en-US" dirty="0"/>
          </a:p>
        </p:txBody>
      </p:sp>
      <p:pic>
        <p:nvPicPr>
          <p:cNvPr id="5" name="Content Placeholder 5" descr="1,5GeV achromat.jpg"/>
          <p:cNvPicPr>
            <a:picLocks noChangeAspect="1"/>
          </p:cNvPicPr>
          <p:nvPr/>
        </p:nvPicPr>
        <p:blipFill>
          <a:blip r:embed="rId2" cstate="print"/>
          <a:stretch>
            <a:fillRect/>
          </a:stretch>
        </p:blipFill>
        <p:spPr bwMode="auto">
          <a:xfrm>
            <a:off x="457200" y="3429000"/>
            <a:ext cx="8229600" cy="269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sidfot 5"/>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9790871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1.5 GeV ring - Magnets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479904" cy="491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5136876"/>
            <a:ext cx="3337328" cy="118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9674924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676" y="188640"/>
            <a:ext cx="8220442" cy="647700"/>
          </a:xfrm>
        </p:spPr>
        <p:txBody>
          <a:bodyPr/>
          <a:lstStyle/>
          <a:p>
            <a:pPr algn="ctr"/>
            <a:r>
              <a:rPr lang="en-US" dirty="0" smtClean="0"/>
              <a:t>3 GeV ring: optics modification</a:t>
            </a:r>
            <a:endParaRPr lang="en-US" dirty="0"/>
          </a:p>
        </p:txBody>
      </p:sp>
      <p:sp>
        <p:nvSpPr>
          <p:cNvPr id="5" name="TextBox 4"/>
          <p:cNvSpPr txBox="1"/>
          <p:nvPr/>
        </p:nvSpPr>
        <p:spPr>
          <a:xfrm>
            <a:off x="1" y="1124113"/>
            <a:ext cx="9144000" cy="369332"/>
          </a:xfrm>
          <a:prstGeom prst="rect">
            <a:avLst/>
          </a:prstGeom>
          <a:noFill/>
        </p:spPr>
        <p:txBody>
          <a:bodyPr wrap="square" rtlCol="0">
            <a:spAutoFit/>
          </a:bodyPr>
          <a:lstStyle/>
          <a:p>
            <a:r>
              <a:rPr lang="en-US" sz="1600" b="1" dirty="0" smtClean="0"/>
              <a:t>Motivation:</a:t>
            </a:r>
            <a:r>
              <a:rPr lang="en-US" sz="1600" dirty="0" smtClean="0"/>
              <a:t> Dynamic correction of IDs is now done only with quadrupole doublets in long straights</a:t>
            </a:r>
            <a:r>
              <a:rPr lang="en-US" dirty="0" smtClean="0"/>
              <a:t>. </a:t>
            </a:r>
            <a:endParaRPr lang="en-US" dirty="0"/>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32" y="2870906"/>
            <a:ext cx="3907885" cy="2934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288" y="1695957"/>
            <a:ext cx="4901768" cy="1118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475656" y="5805264"/>
            <a:ext cx="1368152" cy="369332"/>
          </a:xfrm>
          <a:prstGeom prst="rect">
            <a:avLst/>
          </a:prstGeom>
          <a:noFill/>
        </p:spPr>
        <p:txBody>
          <a:bodyPr wrap="square" rtlCol="0">
            <a:spAutoFit/>
          </a:bodyPr>
          <a:lstStyle/>
          <a:p>
            <a:r>
              <a:rPr lang="en-US" sz="1800" dirty="0" smtClean="0"/>
              <a:t>Old Optics</a:t>
            </a:r>
            <a:endParaRPr lang="en-US" sz="1800" dirty="0"/>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2917356"/>
            <a:ext cx="3985094" cy="2841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012160" y="5805264"/>
            <a:ext cx="1715811" cy="369332"/>
          </a:xfrm>
          <a:prstGeom prst="rect">
            <a:avLst/>
          </a:prstGeom>
          <a:noFill/>
        </p:spPr>
        <p:txBody>
          <a:bodyPr wrap="square" rtlCol="0">
            <a:spAutoFit/>
          </a:bodyPr>
          <a:lstStyle/>
          <a:p>
            <a:r>
              <a:rPr lang="en-US" sz="1800" dirty="0" smtClean="0"/>
              <a:t>New Optics</a:t>
            </a:r>
            <a:endParaRPr lang="en-US" sz="1800"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24502906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1.5 GeV Ring Vacuum System</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290545" cy="4979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176506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1.5 GeV </a:t>
            </a:r>
            <a:r>
              <a:rPr lang="en-US" dirty="0" smtClean="0"/>
              <a:t>ring - vacuum</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96752"/>
            <a:ext cx="8625830" cy="5063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1149435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Construction Work Geologic Properties</a:t>
            </a:r>
          </a:p>
        </p:txBody>
      </p:sp>
      <p:pic>
        <p:nvPicPr>
          <p:cNvPr id="11269" name="Picture 2" descr="101027_0009">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43663" y="1196975"/>
            <a:ext cx="2500312" cy="3765550"/>
          </a:xfrm>
          <a:extLst>
            <a:ext uri="{909E8E84-426E-40DD-AFC4-6F175D3DCCD1}">
              <a14:hiddenFill xmlns:a14="http://schemas.microsoft.com/office/drawing/2010/main">
                <a:solidFill>
                  <a:srgbClr val="FFFFFF"/>
                </a:solidFill>
              </a14:hiddenFill>
            </a:ext>
          </a:extLst>
        </p:spPr>
      </p:pic>
      <p:pic>
        <p:nvPicPr>
          <p:cNvPr id="1126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3" y="1196975"/>
            <a:ext cx="551815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4088" y="4200525"/>
            <a:ext cx="5630862" cy="201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1" name="Picture 9" descr="C:\Users\brian\Projects\Vibrations\Measurements\M4Mockup061010\P107085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933825"/>
            <a:ext cx="282575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sidfot 2"/>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779617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smtClean="0"/>
              <a:t>Examples: Green Field Vibrations</a:t>
            </a:r>
          </a:p>
        </p:txBody>
      </p:sp>
      <p:pic>
        <p:nvPicPr>
          <p:cNvPr id="12294"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5288" y="1196975"/>
            <a:ext cx="3708400" cy="2692400"/>
          </a:xfrm>
          <a:noFill/>
          <a:ln>
            <a:solidFill>
              <a:srgbClr val="A0D1FE"/>
            </a:solidFill>
            <a:miter lim="800000"/>
            <a:headEnd/>
            <a:tailEnd/>
          </a:ln>
          <a:extLst>
            <a:ext uri="{909E8E84-426E-40DD-AFC4-6F175D3DCCD1}">
              <a14:hiddenFill xmlns:a14="http://schemas.microsoft.com/office/drawing/2010/main">
                <a:solidFill>
                  <a:srgbClr val="FFFFFF"/>
                </a:solidFill>
              </a14:hiddenFill>
            </a:ext>
          </a:extLst>
        </p:spPr>
      </p:pic>
      <p:pic>
        <p:nvPicPr>
          <p:cNvPr id="1229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3059113"/>
            <a:ext cx="4968875"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descr="C:\Users\brian\Projects\Vibrations\Measurements\M4Mockup061010\P107086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437063"/>
            <a:ext cx="2328862"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9700" y="1096963"/>
            <a:ext cx="3024188"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latshållare för sidfot 2"/>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4189468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4624"/>
            <a:ext cx="8229600" cy="734190"/>
          </a:xfrm>
        </p:spPr>
        <p:txBody>
          <a:bodyPr>
            <a:normAutofit/>
          </a:bodyPr>
          <a:lstStyle/>
          <a:p>
            <a:r>
              <a:rPr lang="en-US" dirty="0" smtClean="0"/>
              <a:t>3 GeV Ring </a:t>
            </a:r>
            <a:r>
              <a:rPr lang="en-US" dirty="0" err="1" smtClean="0"/>
              <a:t>Achromat</a:t>
            </a:r>
            <a:r>
              <a:rPr lang="en-US" dirty="0" smtClean="0"/>
              <a:t> Mock-Up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106742"/>
            <a:ext cx="6840760" cy="5130570"/>
          </a:xfrm>
          <a:prstGeom prst="rect">
            <a:avLst/>
          </a:prstGeom>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881035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70373"/>
            <a:ext cx="8208912" cy="51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29208" y="39762"/>
            <a:ext cx="8229600" cy="652934"/>
          </a:xfrm>
        </p:spPr>
        <p:txBody>
          <a:bodyPr>
            <a:normAutofit/>
          </a:bodyPr>
          <a:lstStyle/>
          <a:p>
            <a:r>
              <a:rPr lang="en-US" dirty="0" smtClean="0"/>
              <a:t>Project Milestones</a:t>
            </a:r>
            <a:endParaRPr lang="en-US"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87099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8062" y="188640"/>
            <a:ext cx="4708194" cy="647700"/>
          </a:xfrm>
        </p:spPr>
        <p:txBody>
          <a:bodyPr/>
          <a:lstStyle/>
          <a:p>
            <a:pPr algn="ctr"/>
            <a:r>
              <a:rPr lang="en-US" dirty="0" smtClean="0"/>
              <a:t>Status - injector</a:t>
            </a:r>
            <a:endParaRPr lang="en-US" dirty="0"/>
          </a:p>
        </p:txBody>
      </p:sp>
      <p:sp>
        <p:nvSpPr>
          <p:cNvPr id="3" name="Content Placeholder 2"/>
          <p:cNvSpPr>
            <a:spLocks noGrp="1"/>
          </p:cNvSpPr>
          <p:nvPr>
            <p:ph idx="1"/>
          </p:nvPr>
        </p:nvSpPr>
        <p:spPr>
          <a:xfrm>
            <a:off x="407359" y="4365104"/>
            <a:ext cx="8229600" cy="1800200"/>
          </a:xfrm>
        </p:spPr>
        <p:txBody>
          <a:bodyPr/>
          <a:lstStyle/>
          <a:p>
            <a:pPr>
              <a:buFont typeface="Arial" pitchFamily="34" charset="0"/>
              <a:buChar char="•"/>
            </a:pPr>
            <a:r>
              <a:rPr lang="en-US" dirty="0" smtClean="0"/>
              <a:t>Modulators being built by Scandinova </a:t>
            </a:r>
          </a:p>
          <a:p>
            <a:pPr>
              <a:buFont typeface="Arial" pitchFamily="34" charset="0"/>
              <a:buChar char="•"/>
            </a:pPr>
            <a:r>
              <a:rPr lang="en-US" dirty="0" smtClean="0"/>
              <a:t>Acc. structures being built by RI </a:t>
            </a:r>
          </a:p>
          <a:p>
            <a:pPr>
              <a:buFont typeface="Arial" pitchFamily="34" charset="0"/>
              <a:buChar char="•"/>
            </a:pPr>
            <a:r>
              <a:rPr lang="en-US" dirty="0" smtClean="0"/>
              <a:t>CFT for Magnets published</a:t>
            </a:r>
          </a:p>
          <a:p>
            <a:pPr>
              <a:buFont typeface="Arial" pitchFamily="34" charset="0"/>
              <a:buChar char="•"/>
            </a:pPr>
            <a:r>
              <a:rPr lang="en-US" dirty="0" smtClean="0"/>
              <a:t>Gun test stand </a:t>
            </a:r>
            <a:r>
              <a:rPr lang="en-US" dirty="0"/>
              <a:t>at </a:t>
            </a:r>
            <a:r>
              <a:rPr lang="en-US" dirty="0" smtClean="0"/>
              <a:t>MAX-lab</a:t>
            </a:r>
            <a:endParaRPr lang="en-US" dirty="0"/>
          </a:p>
          <a:p>
            <a:pPr>
              <a:buFont typeface="Arial" pitchFamily="34" charset="0"/>
              <a:buChar char="•"/>
            </a:pPr>
            <a:endParaRPr lang="en-US"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196752"/>
            <a:ext cx="4724854" cy="289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sidfot 5"/>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4750957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2950"/>
            <a:ext cx="9144000" cy="559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extBox 3"/>
          <p:cNvSpPr txBox="1">
            <a:spLocks noChangeArrowheads="1"/>
          </p:cNvSpPr>
          <p:nvPr/>
        </p:nvSpPr>
        <p:spPr bwMode="auto">
          <a:xfrm>
            <a:off x="2843213" y="107950"/>
            <a:ext cx="39269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3600" dirty="0">
                <a:solidFill>
                  <a:schemeClr val="bg1"/>
                </a:solidFill>
              </a:rPr>
              <a:t>The Max IV Injector</a:t>
            </a:r>
          </a:p>
        </p:txBody>
      </p:sp>
      <p:sp>
        <p:nvSpPr>
          <p:cNvPr id="3" name="Platshållare för sidfot 2"/>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071956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88640"/>
            <a:ext cx="4718298" cy="647700"/>
          </a:xfrm>
        </p:spPr>
        <p:txBody>
          <a:bodyPr/>
          <a:lstStyle/>
          <a:p>
            <a:r>
              <a:rPr lang="en-US" dirty="0" smtClean="0"/>
              <a:t>Modular RF System</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0" y="1268760"/>
            <a:ext cx="9143999" cy="470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42694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188640"/>
            <a:ext cx="6086450" cy="647700"/>
          </a:xfrm>
        </p:spPr>
        <p:txBody>
          <a:bodyPr/>
          <a:lstStyle/>
          <a:p>
            <a:pPr algn="ctr"/>
            <a:r>
              <a:rPr lang="en-US" dirty="0" smtClean="0"/>
              <a:t>New e</a:t>
            </a:r>
            <a:r>
              <a:rPr lang="en-US" baseline="30000" dirty="0" smtClean="0"/>
              <a:t>-</a:t>
            </a:r>
            <a:r>
              <a:rPr lang="en-US" dirty="0" smtClean="0"/>
              <a:t> gun lay-out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64" y="1061385"/>
            <a:ext cx="8671600" cy="5062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6109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725"/>
            <a:ext cx="9144000" cy="647700"/>
          </a:xfrm>
        </p:spPr>
        <p:txBody>
          <a:bodyPr/>
          <a:lstStyle/>
          <a:p>
            <a:pPr algn="ctr"/>
            <a:r>
              <a:rPr lang="en-US" dirty="0"/>
              <a:t>3 GeV ring: </a:t>
            </a:r>
            <a:r>
              <a:rPr lang="en-US" dirty="0" smtClean="0"/>
              <a:t>optics </a:t>
            </a:r>
            <a:r>
              <a:rPr lang="en-US" dirty="0"/>
              <a:t>modification</a:t>
            </a:r>
          </a:p>
        </p:txBody>
      </p:sp>
      <p:sp>
        <p:nvSpPr>
          <p:cNvPr id="3" name="Content Placeholder 2"/>
          <p:cNvSpPr>
            <a:spLocks noGrp="1"/>
          </p:cNvSpPr>
          <p:nvPr>
            <p:ph idx="1"/>
          </p:nvPr>
        </p:nvSpPr>
        <p:spPr>
          <a:xfrm>
            <a:off x="395536" y="1340768"/>
            <a:ext cx="8229600" cy="4525963"/>
          </a:xfrm>
        </p:spPr>
        <p:txBody>
          <a:bodyPr/>
          <a:lstStyle/>
          <a:p>
            <a:r>
              <a:rPr lang="en-US" dirty="0" smtClean="0"/>
              <a:t>Vertical tune increased two units, natural chromaticity increased 6 units. Non-linear correction re-optimized</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597993"/>
            <a:ext cx="3940306" cy="284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619672" y="5517232"/>
            <a:ext cx="1368152" cy="369332"/>
          </a:xfrm>
          <a:prstGeom prst="rect">
            <a:avLst/>
          </a:prstGeom>
          <a:noFill/>
        </p:spPr>
        <p:txBody>
          <a:bodyPr wrap="square" rtlCol="0">
            <a:spAutoFit/>
          </a:bodyPr>
          <a:lstStyle/>
          <a:p>
            <a:r>
              <a:rPr lang="en-US" sz="1800" dirty="0" smtClean="0"/>
              <a:t>Old Optics</a:t>
            </a:r>
            <a:endParaRPr lang="en-US" sz="1800" dirty="0"/>
          </a:p>
        </p:txBody>
      </p:sp>
      <p:sp>
        <p:nvSpPr>
          <p:cNvPr id="10" name="TextBox 9"/>
          <p:cNvSpPr txBox="1"/>
          <p:nvPr/>
        </p:nvSpPr>
        <p:spPr>
          <a:xfrm>
            <a:off x="5220072" y="5517232"/>
            <a:ext cx="3024336" cy="369332"/>
          </a:xfrm>
          <a:prstGeom prst="rect">
            <a:avLst/>
          </a:prstGeom>
          <a:noFill/>
        </p:spPr>
        <p:txBody>
          <a:bodyPr wrap="square" rtlCol="0">
            <a:spAutoFit/>
          </a:bodyPr>
          <a:lstStyle/>
          <a:p>
            <a:pPr algn="ctr"/>
            <a:r>
              <a:rPr lang="en-US" sz="1800" dirty="0" smtClean="0"/>
              <a:t>New </a:t>
            </a:r>
            <a:r>
              <a:rPr lang="en-US" dirty="0"/>
              <a:t>o</a:t>
            </a:r>
            <a:r>
              <a:rPr lang="en-US" sz="1800" dirty="0" smtClean="0"/>
              <a:t>ptics, bare lattice</a:t>
            </a:r>
            <a:endParaRPr lang="en-US" sz="1800" dirty="0"/>
          </a:p>
        </p:txBody>
      </p:sp>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2560923"/>
            <a:ext cx="4213705" cy="2921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68927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Status - guns</a:t>
            </a:r>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4971" r="16568"/>
          <a:stretch/>
        </p:blipFill>
        <p:spPr bwMode="auto">
          <a:xfrm>
            <a:off x="1115616" y="2852936"/>
            <a:ext cx="7035255" cy="277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
        <p:nvSpPr>
          <p:cNvPr id="6" name="Content Placeholder 2"/>
          <p:cNvSpPr>
            <a:spLocks noGrp="1"/>
          </p:cNvSpPr>
          <p:nvPr>
            <p:ph idx="1"/>
          </p:nvPr>
        </p:nvSpPr>
        <p:spPr>
          <a:xfrm>
            <a:off x="323528" y="1196752"/>
            <a:ext cx="8229600" cy="1800200"/>
          </a:xfrm>
        </p:spPr>
        <p:txBody>
          <a:bodyPr/>
          <a:lstStyle/>
          <a:p>
            <a:pPr>
              <a:buFont typeface="Arial" pitchFamily="34" charset="0"/>
              <a:buChar char="•"/>
            </a:pPr>
            <a:r>
              <a:rPr lang="en-US" dirty="0" smtClean="0"/>
              <a:t>SLED-driven photo-cathode gun under commissioning</a:t>
            </a:r>
          </a:p>
          <a:p>
            <a:pPr>
              <a:buFont typeface="Arial" pitchFamily="34" charset="0"/>
              <a:buChar char="•"/>
            </a:pPr>
            <a:r>
              <a:rPr lang="en-US" dirty="0" smtClean="0"/>
              <a:t>First “beam” achieved</a:t>
            </a:r>
            <a:endParaRPr lang="en-US" dirty="0" smtClean="0"/>
          </a:p>
          <a:p>
            <a:pPr>
              <a:buFont typeface="Arial" pitchFamily="34" charset="0"/>
              <a:buChar char="•"/>
            </a:pPr>
            <a:r>
              <a:rPr lang="en-US" dirty="0" smtClean="0"/>
              <a:t>Thermionic gun in design stage</a:t>
            </a:r>
          </a:p>
        </p:txBody>
      </p:sp>
      <p:sp>
        <p:nvSpPr>
          <p:cNvPr id="3" name="textruta 2"/>
          <p:cNvSpPr txBox="1"/>
          <p:nvPr/>
        </p:nvSpPr>
        <p:spPr>
          <a:xfrm>
            <a:off x="1979712" y="5628984"/>
            <a:ext cx="2890535" cy="369332"/>
          </a:xfrm>
          <a:prstGeom prst="rect">
            <a:avLst/>
          </a:prstGeom>
          <a:noFill/>
        </p:spPr>
        <p:txBody>
          <a:bodyPr wrap="none" rtlCol="0">
            <a:spAutoFit/>
          </a:bodyPr>
          <a:lstStyle/>
          <a:p>
            <a:r>
              <a:rPr lang="en-US" i="1" dirty="0" smtClean="0"/>
              <a:t>Gun test stand at MAX-lab</a:t>
            </a:r>
            <a:endParaRPr lang="sv-SE" i="1" dirty="0"/>
          </a:p>
        </p:txBody>
      </p:sp>
      <p:sp>
        <p:nvSpPr>
          <p:cNvPr id="5" name="textruta 4"/>
          <p:cNvSpPr txBox="1"/>
          <p:nvPr/>
        </p:nvSpPr>
        <p:spPr>
          <a:xfrm>
            <a:off x="5868144" y="5628984"/>
            <a:ext cx="1941557" cy="369332"/>
          </a:xfrm>
          <a:prstGeom prst="rect">
            <a:avLst/>
          </a:prstGeom>
          <a:noFill/>
        </p:spPr>
        <p:txBody>
          <a:bodyPr wrap="none" rtlCol="0">
            <a:spAutoFit/>
          </a:bodyPr>
          <a:lstStyle/>
          <a:p>
            <a:r>
              <a:rPr lang="en-US" i="1" dirty="0" smtClean="0"/>
              <a:t>Gun SLED cavity</a:t>
            </a:r>
            <a:endParaRPr lang="sv-SE" i="1" dirty="0"/>
          </a:p>
        </p:txBody>
      </p:sp>
    </p:spTree>
    <p:extLst>
      <p:ext uri="{BB962C8B-B14F-4D97-AF65-F5344CB8AC3E}">
        <p14:creationId xmlns:p14="http://schemas.microsoft.com/office/powerpoint/2010/main" val="35711515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Time Structure</a:t>
            </a:r>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415139" cy="488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590980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en-US" dirty="0" smtClean="0"/>
              <a:t>Injection studies</a:t>
            </a:r>
            <a:endParaRPr lang="sv-SE" dirty="0"/>
          </a:p>
        </p:txBody>
      </p:sp>
      <p:sp>
        <p:nvSpPr>
          <p:cNvPr id="3" name="Platshållare för innehåll 2"/>
          <p:cNvSpPr>
            <a:spLocks noGrp="1"/>
          </p:cNvSpPr>
          <p:nvPr>
            <p:ph idx="1"/>
          </p:nvPr>
        </p:nvSpPr>
        <p:spPr/>
        <p:txBody>
          <a:bodyPr/>
          <a:lstStyle/>
          <a:p>
            <a:r>
              <a:rPr lang="en-US" dirty="0" smtClean="0"/>
              <a:t>Injection scheme:</a:t>
            </a:r>
          </a:p>
          <a:p>
            <a:pPr>
              <a:buFont typeface="Arial" pitchFamily="34" charset="0"/>
              <a:buChar char="•"/>
            </a:pPr>
            <a:r>
              <a:rPr lang="en-US" dirty="0" smtClean="0"/>
              <a:t>Single multipole kicker injection has been chosen as the standard injection scheme for both rings</a:t>
            </a:r>
          </a:p>
          <a:p>
            <a:pPr>
              <a:buFont typeface="Arial" pitchFamily="34" charset="0"/>
              <a:buChar char="•"/>
            </a:pPr>
            <a:r>
              <a:rPr lang="en-US" dirty="0" smtClean="0"/>
              <a:t>Single horizontal dipole kicker in each ring will be used as injection kicker during beam commissioning</a:t>
            </a:r>
          </a:p>
          <a:p>
            <a:endParaRPr lang="en-US" dirty="0" smtClean="0"/>
          </a:p>
          <a:p>
            <a:endParaRPr lang="en-US" dirty="0" smtClean="0"/>
          </a:p>
          <a:p>
            <a:r>
              <a:rPr lang="en-US" sz="2000" i="1" dirty="0" smtClean="0"/>
              <a:t>For details, see</a:t>
            </a:r>
          </a:p>
          <a:p>
            <a:endParaRPr lang="sv-SE"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
        <p:nvSpPr>
          <p:cNvPr id="5" name="textruta 4"/>
          <p:cNvSpPr txBox="1"/>
          <p:nvPr/>
        </p:nvSpPr>
        <p:spPr>
          <a:xfrm>
            <a:off x="613581" y="5481781"/>
            <a:ext cx="7949612" cy="584775"/>
          </a:xfrm>
          <a:prstGeom prst="rect">
            <a:avLst/>
          </a:prstGeom>
          <a:noFill/>
        </p:spPr>
        <p:txBody>
          <a:bodyPr wrap="none" rtlCol="0">
            <a:spAutoFit/>
          </a:bodyPr>
          <a:lstStyle/>
          <a:p>
            <a:r>
              <a:rPr lang="en-US" sz="1600" dirty="0" smtClean="0"/>
              <a:t>S. C. </a:t>
            </a:r>
            <a:r>
              <a:rPr lang="en-US" sz="1600" dirty="0" err="1" smtClean="0"/>
              <a:t>Leemann</a:t>
            </a:r>
            <a:r>
              <a:rPr lang="en-US" sz="1600" dirty="0" smtClean="0"/>
              <a:t>, “Injection with a Single Dipole Kicker into the MAX IV Storage Rings”,</a:t>
            </a:r>
          </a:p>
          <a:p>
            <a:r>
              <a:rPr lang="en-US" sz="1600" dirty="0" smtClean="0"/>
              <a:t> to be published</a:t>
            </a:r>
            <a:endParaRPr lang="sv-SE" sz="1600" dirty="0"/>
          </a:p>
        </p:txBody>
      </p:sp>
      <p:sp>
        <p:nvSpPr>
          <p:cNvPr id="6" name="textruta 5"/>
          <p:cNvSpPr txBox="1"/>
          <p:nvPr/>
        </p:nvSpPr>
        <p:spPr>
          <a:xfrm>
            <a:off x="613581" y="4869160"/>
            <a:ext cx="7809638" cy="584775"/>
          </a:xfrm>
          <a:prstGeom prst="rect">
            <a:avLst/>
          </a:prstGeom>
          <a:noFill/>
        </p:spPr>
        <p:txBody>
          <a:bodyPr wrap="none" rtlCol="0">
            <a:spAutoFit/>
          </a:bodyPr>
          <a:lstStyle/>
          <a:p>
            <a:r>
              <a:rPr lang="en-US" sz="1600" dirty="0" smtClean="0"/>
              <a:t>S. C. </a:t>
            </a:r>
            <a:r>
              <a:rPr lang="en-US" sz="1600" dirty="0" err="1" smtClean="0"/>
              <a:t>Leemann</a:t>
            </a:r>
            <a:r>
              <a:rPr lang="en-US" sz="1600" dirty="0" smtClean="0"/>
              <a:t>, “Pulsed Sextupole Injection for Sweden’s new light source MAX IV”,</a:t>
            </a:r>
          </a:p>
          <a:p>
            <a:r>
              <a:rPr lang="en-US" sz="1600" dirty="0" smtClean="0"/>
              <a:t> to be published</a:t>
            </a:r>
            <a:endParaRPr lang="sv-SE" sz="1600" dirty="0"/>
          </a:p>
        </p:txBody>
      </p:sp>
    </p:spTree>
    <p:extLst>
      <p:ext uri="{BB962C8B-B14F-4D97-AF65-F5344CB8AC3E}">
        <p14:creationId xmlns:p14="http://schemas.microsoft.com/office/powerpoint/2010/main" val="2387158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en-US" dirty="0" smtClean="0"/>
              <a:t>Injection studies</a:t>
            </a:r>
            <a:endParaRPr lang="sv-SE" dirty="0"/>
          </a:p>
        </p:txBody>
      </p:sp>
      <p:pic>
        <p:nvPicPr>
          <p:cNvPr id="5" name="Platshållare för innehåll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268760"/>
            <a:ext cx="8229600" cy="1333373"/>
          </a:xfrm>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827" y="2574139"/>
            <a:ext cx="7200800" cy="3600400"/>
          </a:xfrm>
          <a:prstGeom prst="rect">
            <a:avLst/>
          </a:prstGeom>
        </p:spPr>
      </p:pic>
    </p:spTree>
    <p:extLst>
      <p:ext uri="{BB962C8B-B14F-4D97-AF65-F5344CB8AC3E}">
        <p14:creationId xmlns:p14="http://schemas.microsoft.com/office/powerpoint/2010/main" val="40192835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en-US" dirty="0" smtClean="0"/>
              <a:t>Injection studies</a:t>
            </a:r>
            <a:endParaRPr lang="sv-SE"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533351"/>
            <a:ext cx="8298636" cy="1745402"/>
          </a:xfrm>
          <a:prstGeom prst="rect">
            <a:avLst/>
          </a:prstGeom>
        </p:spPr>
      </p:pic>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1404" y="3525314"/>
            <a:ext cx="5526900" cy="2763450"/>
          </a:xfrm>
          <a:prstGeom prst="rect">
            <a:avLst/>
          </a:prstGeom>
        </p:spPr>
      </p:pic>
    </p:spTree>
    <p:extLst>
      <p:ext uri="{BB962C8B-B14F-4D97-AF65-F5344CB8AC3E}">
        <p14:creationId xmlns:p14="http://schemas.microsoft.com/office/powerpoint/2010/main" val="35206067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647700"/>
          </a:xfrm>
        </p:spPr>
        <p:txBody>
          <a:bodyPr/>
          <a:lstStyle/>
          <a:p>
            <a:pPr algn="ctr"/>
            <a:r>
              <a:rPr lang="en-US" dirty="0" smtClean="0"/>
              <a:t>Injection studies, multipole kicker</a:t>
            </a:r>
            <a:endParaRPr lang="en-US" dirty="0"/>
          </a:p>
        </p:txBody>
      </p:sp>
      <p:sp>
        <p:nvSpPr>
          <p:cNvPr id="3" name="Content Placeholder 2"/>
          <p:cNvSpPr>
            <a:spLocks noGrp="1"/>
          </p:cNvSpPr>
          <p:nvPr>
            <p:ph idx="1"/>
          </p:nvPr>
        </p:nvSpPr>
        <p:spPr>
          <a:xfrm>
            <a:off x="395536" y="1196752"/>
            <a:ext cx="8229600" cy="4525963"/>
          </a:xfrm>
        </p:spPr>
        <p:txBody>
          <a:bodyPr/>
          <a:lstStyle/>
          <a:p>
            <a:r>
              <a:rPr lang="en-US" dirty="0" smtClean="0"/>
              <a:t>Tracy-3 tracking results showing injection and capture in 3 GeV ring</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035" y="2426388"/>
            <a:ext cx="4391600" cy="322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68" y="2428041"/>
            <a:ext cx="4378530" cy="326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0416978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647700"/>
          </a:xfrm>
        </p:spPr>
        <p:txBody>
          <a:bodyPr/>
          <a:lstStyle/>
          <a:p>
            <a:pPr algn="ctr"/>
            <a:r>
              <a:rPr lang="en-US" dirty="0" smtClean="0"/>
              <a:t>Injection studies, multipole kicker</a:t>
            </a:r>
            <a:endParaRPr lang="en-US"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3342" y="3656406"/>
            <a:ext cx="3599479" cy="2529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133413"/>
            <a:ext cx="3494159" cy="2458297"/>
          </a:xfrm>
          <a:prstGeom prst="rect">
            <a:avLst/>
          </a:prstGeom>
          <a:solidFill>
            <a:schemeClr val="bg1"/>
          </a:solidFill>
          <a:ln>
            <a:noFill/>
          </a:ln>
          <a:effectLst/>
        </p:spPr>
      </p:pic>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3343" y="1098296"/>
            <a:ext cx="3599479" cy="252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8162045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en-US" dirty="0" smtClean="0"/>
              <a:t>Injection studies, dipole kicker</a:t>
            </a:r>
            <a:endParaRPr lang="sv-SE"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1268744"/>
            <a:ext cx="3397527" cy="2376000"/>
          </a:xfrm>
          <a:prstGeom prst="rect">
            <a:avLst/>
          </a:prstGeom>
        </p:spPr>
      </p:pic>
      <p:pic>
        <p:nvPicPr>
          <p:cNvPr id="6"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3869536"/>
            <a:ext cx="3397527" cy="2376000"/>
          </a:xfrm>
          <a:prstGeom prst="rect">
            <a:avLst/>
          </a:prstGeom>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1253506"/>
            <a:ext cx="3397527" cy="2376000"/>
          </a:xfrm>
          <a:prstGeom prst="rect">
            <a:avLst/>
          </a:prstGeom>
        </p:spPr>
      </p:pic>
      <p:pic>
        <p:nvPicPr>
          <p:cNvPr id="9" name="Bildobjekt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255" y="3877675"/>
            <a:ext cx="3397527" cy="2376000"/>
          </a:xfrm>
          <a:prstGeom prst="rect">
            <a:avLst/>
          </a:prstGeom>
        </p:spPr>
      </p:pic>
      <p:sp>
        <p:nvSpPr>
          <p:cNvPr id="10" name="textruta 9"/>
          <p:cNvSpPr txBox="1"/>
          <p:nvPr/>
        </p:nvSpPr>
        <p:spPr>
          <a:xfrm>
            <a:off x="973712" y="3648513"/>
            <a:ext cx="2496196" cy="307777"/>
          </a:xfrm>
          <a:prstGeom prst="rect">
            <a:avLst/>
          </a:prstGeom>
          <a:noFill/>
        </p:spPr>
        <p:txBody>
          <a:bodyPr wrap="none" rtlCol="0">
            <a:spAutoFit/>
          </a:bodyPr>
          <a:lstStyle/>
          <a:p>
            <a:r>
              <a:rPr lang="en-US" sz="1400" dirty="0" smtClean="0"/>
              <a:t>Accumulation (</a:t>
            </a:r>
            <a:r>
              <a:rPr lang="el-GR" sz="1400" dirty="0" smtClean="0"/>
              <a:t>θ</a:t>
            </a:r>
            <a:r>
              <a:rPr lang="en-US" sz="1400" dirty="0" smtClean="0"/>
              <a:t> = -2.3 mrad)</a:t>
            </a:r>
            <a:endParaRPr lang="sv-SE" sz="1400" dirty="0"/>
          </a:p>
        </p:txBody>
      </p:sp>
      <p:sp>
        <p:nvSpPr>
          <p:cNvPr id="11" name="textruta 10"/>
          <p:cNvSpPr txBox="1"/>
          <p:nvPr/>
        </p:nvSpPr>
        <p:spPr>
          <a:xfrm>
            <a:off x="5246961" y="3644744"/>
            <a:ext cx="3203121" cy="307777"/>
          </a:xfrm>
          <a:prstGeom prst="rect">
            <a:avLst/>
          </a:prstGeom>
          <a:noFill/>
        </p:spPr>
        <p:txBody>
          <a:bodyPr wrap="none" rtlCol="0">
            <a:spAutoFit/>
          </a:bodyPr>
          <a:lstStyle/>
          <a:p>
            <a:r>
              <a:rPr lang="en-US" sz="1400" dirty="0" smtClean="0"/>
              <a:t>Emittance blow-up (</a:t>
            </a:r>
            <a:r>
              <a:rPr lang="el-GR" sz="1400" dirty="0"/>
              <a:t>ε</a:t>
            </a:r>
            <a:r>
              <a:rPr lang="en-US" sz="1400" baseline="-25000" dirty="0" smtClean="0"/>
              <a:t>x</a:t>
            </a:r>
            <a:r>
              <a:rPr lang="en-US" sz="1400" dirty="0" smtClean="0"/>
              <a:t> = 60 mm mrad)</a:t>
            </a:r>
            <a:endParaRPr lang="sv-SE" sz="1400" dirty="0"/>
          </a:p>
        </p:txBody>
      </p:sp>
      <p:sp>
        <p:nvSpPr>
          <p:cNvPr id="12" name="textruta 11"/>
          <p:cNvSpPr txBox="1"/>
          <p:nvPr/>
        </p:nvSpPr>
        <p:spPr>
          <a:xfrm>
            <a:off x="5389188" y="1091010"/>
            <a:ext cx="2904962" cy="307777"/>
          </a:xfrm>
          <a:prstGeom prst="rect">
            <a:avLst/>
          </a:prstGeom>
          <a:noFill/>
        </p:spPr>
        <p:txBody>
          <a:bodyPr wrap="none" rtlCol="0">
            <a:spAutoFit/>
          </a:bodyPr>
          <a:lstStyle/>
          <a:p>
            <a:r>
              <a:rPr lang="en-US" sz="1400" dirty="0" smtClean="0"/>
              <a:t>Energy spread blow-up (</a:t>
            </a:r>
            <a:r>
              <a:rPr lang="el-GR" sz="1400" dirty="0"/>
              <a:t>δ</a:t>
            </a:r>
            <a:r>
              <a:rPr lang="en-US" sz="1400" dirty="0" smtClean="0"/>
              <a:t> = 0.8%)</a:t>
            </a:r>
            <a:endParaRPr lang="sv-SE" sz="1400" dirty="0"/>
          </a:p>
        </p:txBody>
      </p:sp>
      <p:sp>
        <p:nvSpPr>
          <p:cNvPr id="13" name="Rektangel 12"/>
          <p:cNvSpPr/>
          <p:nvPr/>
        </p:nvSpPr>
        <p:spPr>
          <a:xfrm>
            <a:off x="973712" y="1089000"/>
            <a:ext cx="3151825" cy="307777"/>
          </a:xfrm>
          <a:prstGeom prst="rect">
            <a:avLst/>
          </a:prstGeom>
        </p:spPr>
        <p:txBody>
          <a:bodyPr wrap="none">
            <a:spAutoFit/>
          </a:bodyPr>
          <a:lstStyle/>
          <a:p>
            <a:r>
              <a:rPr lang="en-US" sz="1400" dirty="0" smtClean="0"/>
              <a:t>Invariant minimization (</a:t>
            </a:r>
            <a:r>
              <a:rPr lang="el-GR" sz="1400" dirty="0"/>
              <a:t>θ</a:t>
            </a:r>
            <a:r>
              <a:rPr lang="en-US" sz="1400" dirty="0" smtClean="0"/>
              <a:t> </a:t>
            </a:r>
            <a:r>
              <a:rPr lang="en-US" sz="1400" dirty="0"/>
              <a:t>= </a:t>
            </a:r>
            <a:r>
              <a:rPr lang="en-US" sz="1400" dirty="0" smtClean="0"/>
              <a:t>-3.9 </a:t>
            </a:r>
            <a:r>
              <a:rPr lang="en-US" sz="1400" dirty="0"/>
              <a:t>mrad)</a:t>
            </a:r>
            <a:endParaRPr lang="sv-SE" sz="1400" dirty="0"/>
          </a:p>
        </p:txBody>
      </p:sp>
    </p:spTree>
    <p:extLst>
      <p:ext uri="{BB962C8B-B14F-4D97-AF65-F5344CB8AC3E}">
        <p14:creationId xmlns:p14="http://schemas.microsoft.com/office/powerpoint/2010/main" val="12829006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Multipole Kicker Specification</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96752"/>
            <a:ext cx="7467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462" y="2636912"/>
            <a:ext cx="6315075"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
        <p:nvSpPr>
          <p:cNvPr id="6" name="textruta 5"/>
          <p:cNvSpPr txBox="1"/>
          <p:nvPr/>
        </p:nvSpPr>
        <p:spPr>
          <a:xfrm>
            <a:off x="2339752" y="5999560"/>
            <a:ext cx="6692858" cy="215444"/>
          </a:xfrm>
          <a:prstGeom prst="rect">
            <a:avLst/>
          </a:prstGeom>
          <a:noFill/>
        </p:spPr>
        <p:txBody>
          <a:bodyPr wrap="none" rtlCol="0">
            <a:spAutoFit/>
          </a:bodyPr>
          <a:lstStyle/>
          <a:p>
            <a:r>
              <a:rPr lang="en-US" sz="800" dirty="0" smtClean="0"/>
              <a:t>* </a:t>
            </a:r>
            <a:r>
              <a:rPr lang="en-US" sz="800" i="1" dirty="0" smtClean="0"/>
              <a:t>H. </a:t>
            </a:r>
            <a:r>
              <a:rPr lang="en-US" sz="800" i="1" dirty="0" err="1" smtClean="0"/>
              <a:t>Takaki</a:t>
            </a:r>
            <a:r>
              <a:rPr lang="en-US" sz="800" i="1" dirty="0" smtClean="0"/>
              <a:t> et. al, “Beam injection with a pulsed sextupole magnet in an electron storage ring”, Phys. Rev. ST </a:t>
            </a:r>
            <a:r>
              <a:rPr lang="en-US" sz="800" i="1" dirty="0" err="1" smtClean="0"/>
              <a:t>Accel</a:t>
            </a:r>
            <a:r>
              <a:rPr lang="en-US" sz="800" i="1" dirty="0" smtClean="0"/>
              <a:t>. Beams 13, 020705 (2010)</a:t>
            </a:r>
            <a:endParaRPr lang="en-US" sz="800" i="1" dirty="0"/>
          </a:p>
        </p:txBody>
      </p:sp>
      <p:sp>
        <p:nvSpPr>
          <p:cNvPr id="7" name="Rektangel 6"/>
          <p:cNvSpPr/>
          <p:nvPr/>
        </p:nvSpPr>
        <p:spPr>
          <a:xfrm>
            <a:off x="7092280" y="2791874"/>
            <a:ext cx="274434" cy="369332"/>
          </a:xfrm>
          <a:prstGeom prst="rect">
            <a:avLst/>
          </a:prstGeom>
        </p:spPr>
        <p:txBody>
          <a:bodyPr wrap="none">
            <a:spAutoFit/>
          </a:bodyPr>
          <a:lstStyle/>
          <a:p>
            <a:r>
              <a:rPr lang="en-US" dirty="0"/>
              <a:t>*</a:t>
            </a:r>
            <a:endParaRPr lang="sv-SE" dirty="0"/>
          </a:p>
        </p:txBody>
      </p:sp>
    </p:spTree>
    <p:extLst>
      <p:ext uri="{BB962C8B-B14F-4D97-AF65-F5344CB8AC3E}">
        <p14:creationId xmlns:p14="http://schemas.microsoft.com/office/powerpoint/2010/main" val="755474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pPr algn="ctr"/>
            <a:r>
              <a:rPr lang="en-US" dirty="0" smtClean="0"/>
              <a:t>Dipole kicker specifications</a:t>
            </a:r>
            <a:endParaRPr lang="sv-SE"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graphicFrame>
        <p:nvGraphicFramePr>
          <p:cNvPr id="6" name="Tabell 5"/>
          <p:cNvGraphicFramePr>
            <a:graphicFrameLocks noGrp="1"/>
          </p:cNvGraphicFramePr>
          <p:nvPr>
            <p:extLst>
              <p:ext uri="{D42A27DB-BD31-4B8C-83A1-F6EECF244321}">
                <p14:modId xmlns:p14="http://schemas.microsoft.com/office/powerpoint/2010/main" val="2663747335"/>
              </p:ext>
            </p:extLst>
          </p:nvPr>
        </p:nvGraphicFramePr>
        <p:xfrm>
          <a:off x="323528" y="2420891"/>
          <a:ext cx="8496944" cy="2994946"/>
        </p:xfrm>
        <a:graphic>
          <a:graphicData uri="http://schemas.openxmlformats.org/drawingml/2006/table">
            <a:tbl>
              <a:tblPr firstRow="1" firstCol="1" bandRow="1"/>
              <a:tblGrid>
                <a:gridCol w="2831182"/>
                <a:gridCol w="943161"/>
                <a:gridCol w="943161"/>
                <a:gridCol w="944860"/>
                <a:gridCol w="944860"/>
                <a:gridCol w="944860"/>
                <a:gridCol w="944860"/>
              </a:tblGrid>
              <a:tr h="1231024">
                <a:tc>
                  <a:txBody>
                    <a:bodyPr/>
                    <a:lstStyle/>
                    <a:p>
                      <a:pPr>
                        <a:lnSpc>
                          <a:spcPct val="115000"/>
                        </a:lnSpc>
                        <a:spcAft>
                          <a:spcPts val="0"/>
                        </a:spcAft>
                      </a:pPr>
                      <a:r>
                        <a:rPr lang="en-US" sz="1400" b="1">
                          <a:solidFill>
                            <a:srgbClr val="000000"/>
                          </a:solidFill>
                          <a:effectLst/>
                          <a:latin typeface="Calibri"/>
                          <a:ea typeface="Times New Roman"/>
                          <a:cs typeface="Calibri"/>
                        </a:rPr>
                        <a:t>Dipole Kickers</a:t>
                      </a:r>
                      <a:endParaRPr lang="sv-SE" sz="24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15000"/>
                        </a:lnSpc>
                        <a:spcAft>
                          <a:spcPts val="0"/>
                        </a:spcAft>
                      </a:pPr>
                      <a:r>
                        <a:rPr lang="en-US" sz="1400" b="1">
                          <a:solidFill>
                            <a:srgbClr val="000000"/>
                          </a:solidFill>
                          <a:effectLst/>
                          <a:latin typeface="Calibri"/>
                          <a:ea typeface="Times New Roman"/>
                          <a:cs typeface="Calibri"/>
                        </a:rPr>
                        <a:t>Integrated Field</a:t>
                      </a:r>
                      <a:br>
                        <a:rPr lang="en-US" sz="1400" b="1">
                          <a:solidFill>
                            <a:srgbClr val="000000"/>
                          </a:solidFill>
                          <a:effectLst/>
                          <a:latin typeface="Calibri"/>
                          <a:ea typeface="Times New Roman"/>
                          <a:cs typeface="Calibri"/>
                        </a:rPr>
                      </a:br>
                      <a:r>
                        <a:rPr lang="en-US" sz="1400" b="1">
                          <a:solidFill>
                            <a:srgbClr val="000000"/>
                          </a:solidFill>
                          <a:effectLst/>
                          <a:latin typeface="Calibri"/>
                          <a:ea typeface="Times New Roman"/>
                          <a:cs typeface="Calibri"/>
                        </a:rPr>
                        <a:t>[1E-4 T.m]</a:t>
                      </a:r>
                      <a:endParaRPr lang="sv-SE" sz="24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15000"/>
                        </a:lnSpc>
                        <a:spcAft>
                          <a:spcPts val="0"/>
                        </a:spcAft>
                      </a:pPr>
                      <a:r>
                        <a:rPr lang="en-US" sz="1400" b="1">
                          <a:solidFill>
                            <a:srgbClr val="000000"/>
                          </a:solidFill>
                          <a:effectLst/>
                          <a:latin typeface="Calibri"/>
                          <a:ea typeface="Times New Roman"/>
                          <a:cs typeface="Calibri"/>
                        </a:rPr>
                        <a:t>Tot. length </a:t>
                      </a:r>
                      <a:br>
                        <a:rPr lang="en-US" sz="1400" b="1">
                          <a:solidFill>
                            <a:srgbClr val="000000"/>
                          </a:solidFill>
                          <a:effectLst/>
                          <a:latin typeface="Calibri"/>
                          <a:ea typeface="Times New Roman"/>
                          <a:cs typeface="Calibri"/>
                        </a:rPr>
                      </a:br>
                      <a:r>
                        <a:rPr lang="en-US" sz="1400" b="1">
                          <a:solidFill>
                            <a:srgbClr val="000000"/>
                          </a:solidFill>
                          <a:effectLst/>
                          <a:latin typeface="Calibri"/>
                          <a:ea typeface="Times New Roman"/>
                          <a:cs typeface="Calibri"/>
                        </a:rPr>
                        <a:t>(flange to flange)</a:t>
                      </a:r>
                      <a:br>
                        <a:rPr lang="en-US" sz="1400" b="1">
                          <a:solidFill>
                            <a:srgbClr val="000000"/>
                          </a:solidFill>
                          <a:effectLst/>
                          <a:latin typeface="Calibri"/>
                          <a:ea typeface="Times New Roman"/>
                          <a:cs typeface="Calibri"/>
                        </a:rPr>
                      </a:br>
                      <a:r>
                        <a:rPr lang="en-US" sz="1400" b="1">
                          <a:solidFill>
                            <a:srgbClr val="000000"/>
                          </a:solidFill>
                          <a:effectLst/>
                          <a:latin typeface="Calibri"/>
                          <a:ea typeface="Times New Roman"/>
                          <a:cs typeface="Calibri"/>
                        </a:rPr>
                        <a:t>[cm]</a:t>
                      </a:r>
                      <a:endParaRPr lang="sv-SE" sz="24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15000"/>
                        </a:lnSpc>
                        <a:spcAft>
                          <a:spcPts val="0"/>
                        </a:spcAft>
                      </a:pPr>
                      <a:r>
                        <a:rPr lang="en-US" sz="1400" b="1">
                          <a:solidFill>
                            <a:srgbClr val="000000"/>
                          </a:solidFill>
                          <a:effectLst/>
                          <a:latin typeface="Calibri"/>
                          <a:ea typeface="Times New Roman"/>
                          <a:cs typeface="Calibri"/>
                        </a:rPr>
                        <a:t>Pulse Duration</a:t>
                      </a:r>
                      <a:br>
                        <a:rPr lang="en-US" sz="1400" b="1">
                          <a:solidFill>
                            <a:srgbClr val="000000"/>
                          </a:solidFill>
                          <a:effectLst/>
                          <a:latin typeface="Calibri"/>
                          <a:ea typeface="Times New Roman"/>
                          <a:cs typeface="Calibri"/>
                        </a:rPr>
                      </a:br>
                      <a:r>
                        <a:rPr lang="en-US" sz="1400" b="1">
                          <a:solidFill>
                            <a:srgbClr val="000000"/>
                          </a:solidFill>
                          <a:effectLst/>
                          <a:latin typeface="Calibri"/>
                          <a:ea typeface="Times New Roman"/>
                          <a:cs typeface="Calibri"/>
                        </a:rPr>
                        <a:t>[µs]</a:t>
                      </a:r>
                      <a:endParaRPr lang="sv-SE" sz="24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15000"/>
                        </a:lnSpc>
                        <a:spcAft>
                          <a:spcPts val="0"/>
                        </a:spcAft>
                      </a:pPr>
                      <a:r>
                        <a:rPr lang="en-US" sz="1400" b="1">
                          <a:solidFill>
                            <a:srgbClr val="000000"/>
                          </a:solidFill>
                          <a:effectLst/>
                          <a:latin typeface="Calibri"/>
                          <a:ea typeface="Times New Roman"/>
                          <a:cs typeface="Calibri"/>
                        </a:rPr>
                        <a:t>maximum rep. rate [Hz]</a:t>
                      </a:r>
                      <a:endParaRPr lang="sv-SE" sz="2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15000"/>
                        </a:lnSpc>
                        <a:spcAft>
                          <a:spcPts val="0"/>
                        </a:spcAft>
                      </a:pPr>
                      <a:r>
                        <a:rPr lang="en-US" sz="1400" b="1">
                          <a:solidFill>
                            <a:srgbClr val="000000"/>
                          </a:solidFill>
                          <a:effectLst/>
                          <a:latin typeface="Calibri"/>
                          <a:ea typeface="Times New Roman"/>
                          <a:cs typeface="Calibri"/>
                        </a:rPr>
                        <a:t>Horizontal Full Beam Stay-Clear </a:t>
                      </a:r>
                      <a:br>
                        <a:rPr lang="en-US" sz="1400" b="1">
                          <a:solidFill>
                            <a:srgbClr val="000000"/>
                          </a:solidFill>
                          <a:effectLst/>
                          <a:latin typeface="Calibri"/>
                          <a:ea typeface="Times New Roman"/>
                          <a:cs typeface="Calibri"/>
                        </a:rPr>
                      </a:br>
                      <a:r>
                        <a:rPr lang="en-US" sz="1400" b="1">
                          <a:solidFill>
                            <a:srgbClr val="000000"/>
                          </a:solidFill>
                          <a:effectLst/>
                          <a:latin typeface="Calibri"/>
                          <a:ea typeface="Times New Roman"/>
                          <a:cs typeface="Calibri"/>
                        </a:rPr>
                        <a:t>[mm]</a:t>
                      </a:r>
                      <a:endParaRPr lang="sv-SE" sz="24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nSpc>
                          <a:spcPct val="115000"/>
                        </a:lnSpc>
                        <a:spcAft>
                          <a:spcPts val="0"/>
                        </a:spcAft>
                      </a:pPr>
                      <a:r>
                        <a:rPr lang="en-US" sz="1400" b="1">
                          <a:solidFill>
                            <a:srgbClr val="000000"/>
                          </a:solidFill>
                          <a:effectLst/>
                          <a:latin typeface="Calibri"/>
                          <a:ea typeface="Times New Roman"/>
                          <a:cs typeface="Calibri"/>
                        </a:rPr>
                        <a:t>Vertical Full Beam Stay-Clear</a:t>
                      </a:r>
                      <a:br>
                        <a:rPr lang="en-US" sz="1400" b="1">
                          <a:solidFill>
                            <a:srgbClr val="000000"/>
                          </a:solidFill>
                          <a:effectLst/>
                          <a:latin typeface="Calibri"/>
                          <a:ea typeface="Times New Roman"/>
                          <a:cs typeface="Calibri"/>
                        </a:rPr>
                      </a:br>
                      <a:r>
                        <a:rPr lang="en-US" sz="1400" b="1">
                          <a:solidFill>
                            <a:srgbClr val="000000"/>
                          </a:solidFill>
                          <a:effectLst/>
                          <a:latin typeface="Calibri"/>
                          <a:ea typeface="Times New Roman"/>
                          <a:cs typeface="Calibri"/>
                        </a:rPr>
                        <a:t>[mm]</a:t>
                      </a:r>
                      <a:endParaRPr lang="sv-SE" sz="24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293987">
                <a:tc gridSpan="7">
                  <a:txBody>
                    <a:bodyPr/>
                    <a:lstStyle/>
                    <a:p>
                      <a:pPr algn="ctr">
                        <a:lnSpc>
                          <a:spcPct val="115000"/>
                        </a:lnSpc>
                        <a:spcAft>
                          <a:spcPts val="0"/>
                        </a:spcAft>
                      </a:pPr>
                      <a:r>
                        <a:rPr lang="en-US" sz="1400" b="1">
                          <a:solidFill>
                            <a:srgbClr val="006100"/>
                          </a:solidFill>
                          <a:effectLst/>
                          <a:latin typeface="Calibri"/>
                          <a:ea typeface="Times New Roman"/>
                          <a:cs typeface="Calibri"/>
                        </a:rPr>
                        <a:t>Injection Kickers</a:t>
                      </a:r>
                      <a:endParaRPr lang="sv-SE" sz="2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r>
              <a:tr h="293987">
                <a:tc>
                  <a:txBody>
                    <a:bodyPr/>
                    <a:lstStyle/>
                    <a:p>
                      <a:pPr algn="just">
                        <a:lnSpc>
                          <a:spcPct val="115000"/>
                        </a:lnSpc>
                        <a:spcAft>
                          <a:spcPts val="0"/>
                        </a:spcAft>
                      </a:pPr>
                      <a:r>
                        <a:rPr lang="en-US" sz="1400">
                          <a:solidFill>
                            <a:srgbClr val="000000"/>
                          </a:solidFill>
                          <a:effectLst/>
                          <a:latin typeface="Calibri"/>
                          <a:ea typeface="Times New Roman"/>
                          <a:cs typeface="Calibri"/>
                        </a:rPr>
                        <a:t>3 GeV Ring Dipole Injection Kicker</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430</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35</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3.5</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10</a:t>
                      </a:r>
                      <a:endParaRPr lang="sv-SE" sz="2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47.5</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a:solidFill>
                            <a:srgbClr val="000000"/>
                          </a:solidFill>
                          <a:effectLst/>
                          <a:latin typeface="Calibri"/>
                          <a:ea typeface="Times New Roman"/>
                          <a:cs typeface="Calibri"/>
                        </a:rPr>
                        <a:t>16.5</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87">
                <a:tc>
                  <a:txBody>
                    <a:bodyPr/>
                    <a:lstStyle/>
                    <a:p>
                      <a:pPr algn="just">
                        <a:lnSpc>
                          <a:spcPct val="115000"/>
                        </a:lnSpc>
                        <a:spcAft>
                          <a:spcPts val="0"/>
                        </a:spcAft>
                      </a:pPr>
                      <a:r>
                        <a:rPr lang="en-US" sz="1400">
                          <a:solidFill>
                            <a:srgbClr val="000000"/>
                          </a:solidFill>
                          <a:effectLst/>
                          <a:latin typeface="Calibri"/>
                          <a:ea typeface="Times New Roman"/>
                          <a:cs typeface="Calibri"/>
                        </a:rPr>
                        <a:t>1.5 GeV Ring Dipole Injection Kicker</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150</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45</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0.64</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10</a:t>
                      </a:r>
                      <a:endParaRPr lang="sv-SE" sz="2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48</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a:solidFill>
                            <a:srgbClr val="000000"/>
                          </a:solidFill>
                          <a:effectLst/>
                          <a:latin typeface="Calibri"/>
                          <a:ea typeface="Times New Roman"/>
                          <a:cs typeface="Calibri"/>
                        </a:rPr>
                        <a:t>15</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87">
                <a:tc gridSpan="7">
                  <a:txBody>
                    <a:bodyPr/>
                    <a:lstStyle/>
                    <a:p>
                      <a:pPr algn="ctr">
                        <a:lnSpc>
                          <a:spcPct val="115000"/>
                        </a:lnSpc>
                        <a:spcAft>
                          <a:spcPts val="0"/>
                        </a:spcAft>
                      </a:pPr>
                      <a:r>
                        <a:rPr lang="en-US" sz="1400" b="1">
                          <a:solidFill>
                            <a:srgbClr val="006100"/>
                          </a:solidFill>
                          <a:effectLst/>
                          <a:latin typeface="Calibri"/>
                          <a:ea typeface="Times New Roman"/>
                          <a:cs typeface="Calibri"/>
                        </a:rPr>
                        <a:t>Diagnostic Pinger Magnets</a:t>
                      </a:r>
                      <a:endParaRPr lang="sv-SE" sz="2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FCE"/>
                    </a:solidFill>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r>
              <a:tr h="293987">
                <a:tc>
                  <a:txBody>
                    <a:bodyPr/>
                    <a:lstStyle/>
                    <a:p>
                      <a:pPr algn="just">
                        <a:lnSpc>
                          <a:spcPct val="115000"/>
                        </a:lnSpc>
                        <a:spcAft>
                          <a:spcPts val="0"/>
                        </a:spcAft>
                      </a:pPr>
                      <a:r>
                        <a:rPr lang="en-US" sz="1400">
                          <a:solidFill>
                            <a:srgbClr val="000000"/>
                          </a:solidFill>
                          <a:effectLst/>
                          <a:latin typeface="Calibri"/>
                          <a:ea typeface="Times New Roman"/>
                          <a:cs typeface="Calibri"/>
                        </a:rPr>
                        <a:t>3 GeV Ring Vertical Pinger</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110</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20</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3.5</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1</a:t>
                      </a:r>
                      <a:endParaRPr lang="sv-SE" sz="2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a:solidFill>
                            <a:srgbClr val="000000"/>
                          </a:solidFill>
                          <a:effectLst/>
                          <a:latin typeface="Calibri"/>
                          <a:ea typeface="Times New Roman"/>
                          <a:cs typeface="Calibri"/>
                        </a:rPr>
                        <a:t>22</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a:solidFill>
                            <a:srgbClr val="000000"/>
                          </a:solidFill>
                          <a:effectLst/>
                          <a:latin typeface="Calibri"/>
                          <a:ea typeface="Times New Roman"/>
                          <a:cs typeface="Calibri"/>
                        </a:rPr>
                        <a:t>22</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87">
                <a:tc>
                  <a:txBody>
                    <a:bodyPr/>
                    <a:lstStyle/>
                    <a:p>
                      <a:pPr algn="just">
                        <a:lnSpc>
                          <a:spcPct val="115000"/>
                        </a:lnSpc>
                        <a:spcAft>
                          <a:spcPts val="0"/>
                        </a:spcAft>
                      </a:pPr>
                      <a:r>
                        <a:rPr lang="en-US" sz="1400">
                          <a:solidFill>
                            <a:srgbClr val="000000"/>
                          </a:solidFill>
                          <a:effectLst/>
                          <a:latin typeface="Calibri"/>
                          <a:ea typeface="Times New Roman"/>
                          <a:cs typeface="Calibri"/>
                        </a:rPr>
                        <a:t>1.5 GeV Ring Vertical Pinger</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a:solidFill>
                            <a:srgbClr val="000000"/>
                          </a:solidFill>
                          <a:effectLst/>
                          <a:latin typeface="Calibri"/>
                          <a:ea typeface="Times New Roman"/>
                          <a:cs typeface="Calibri"/>
                        </a:rPr>
                        <a:t>70</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a:solidFill>
                            <a:srgbClr val="000000"/>
                          </a:solidFill>
                          <a:effectLst/>
                          <a:latin typeface="Calibri"/>
                          <a:ea typeface="Times New Roman"/>
                          <a:cs typeface="Calibri"/>
                        </a:rPr>
                        <a:t>20</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a:solidFill>
                            <a:srgbClr val="000000"/>
                          </a:solidFill>
                          <a:effectLst/>
                          <a:latin typeface="Calibri"/>
                          <a:ea typeface="Times New Roman"/>
                          <a:cs typeface="Calibri"/>
                        </a:rPr>
                        <a:t>0.64</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a:solidFill>
                            <a:srgbClr val="000000"/>
                          </a:solidFill>
                          <a:effectLst/>
                          <a:latin typeface="Calibri"/>
                          <a:ea typeface="Times New Roman"/>
                          <a:cs typeface="Calibri"/>
                        </a:rPr>
                        <a:t>1</a:t>
                      </a:r>
                      <a:endParaRPr lang="sv-SE" sz="2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a:solidFill>
                            <a:srgbClr val="000000"/>
                          </a:solidFill>
                          <a:effectLst/>
                          <a:latin typeface="Calibri"/>
                          <a:ea typeface="Times New Roman"/>
                          <a:cs typeface="Calibri"/>
                        </a:rPr>
                        <a:t>40</a:t>
                      </a:r>
                      <a:endParaRPr lang="sv-SE" sz="240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dirty="0">
                          <a:solidFill>
                            <a:srgbClr val="000000"/>
                          </a:solidFill>
                          <a:effectLst/>
                          <a:latin typeface="Calibri"/>
                          <a:ea typeface="Times New Roman"/>
                          <a:cs typeface="Calibri"/>
                        </a:rPr>
                        <a:t>20</a:t>
                      </a:r>
                      <a:endParaRPr lang="sv-SE" sz="2400" dirty="0">
                        <a:effectLst/>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2627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725"/>
            <a:ext cx="9144000" cy="647700"/>
          </a:xfrm>
        </p:spPr>
        <p:txBody>
          <a:bodyPr/>
          <a:lstStyle/>
          <a:p>
            <a:r>
              <a:rPr lang="en-US" dirty="0" smtClean="0"/>
              <a:t>Modified Storage Ring Optics: non-linear</a:t>
            </a:r>
            <a:endParaRPr lang="en-US" dirty="0"/>
          </a:p>
        </p:txBody>
      </p:sp>
      <p:sp>
        <p:nvSpPr>
          <p:cNvPr id="3" name="Content Placeholder 2"/>
          <p:cNvSpPr>
            <a:spLocks noGrp="1"/>
          </p:cNvSpPr>
          <p:nvPr>
            <p:ph idx="1"/>
          </p:nvPr>
        </p:nvSpPr>
        <p:spPr>
          <a:xfrm>
            <a:off x="395536" y="1340768"/>
            <a:ext cx="8229600" cy="4525963"/>
          </a:xfrm>
        </p:spPr>
        <p:txBody>
          <a:bodyPr/>
          <a:lstStyle/>
          <a:p>
            <a:r>
              <a:rPr lang="en-US" dirty="0" smtClean="0"/>
              <a:t>Vertical tune increased two units, natural chromaticity increased 6 units. Non-linear correction re-optimized</a:t>
            </a:r>
            <a:endParaRPr lang="en-US" dirty="0"/>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27" y="2501796"/>
            <a:ext cx="3240360" cy="245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65837" y="5145257"/>
            <a:ext cx="1505540" cy="369332"/>
          </a:xfrm>
          <a:prstGeom prst="rect">
            <a:avLst/>
          </a:prstGeom>
          <a:noFill/>
        </p:spPr>
        <p:txBody>
          <a:bodyPr wrap="none" rtlCol="0">
            <a:spAutoFit/>
          </a:bodyPr>
          <a:lstStyle/>
          <a:p>
            <a:r>
              <a:rPr lang="en-US" sz="1800" dirty="0" smtClean="0"/>
              <a:t>Bare Lattice</a:t>
            </a:r>
            <a:endParaRPr lang="en-US" sz="1800" dirty="0"/>
          </a:p>
        </p:txBody>
      </p:sp>
      <p:sp>
        <p:nvSpPr>
          <p:cNvPr id="10" name="TextBox 9"/>
          <p:cNvSpPr txBox="1"/>
          <p:nvPr/>
        </p:nvSpPr>
        <p:spPr>
          <a:xfrm>
            <a:off x="6204807" y="5145257"/>
            <a:ext cx="889987" cy="369332"/>
          </a:xfrm>
          <a:prstGeom prst="rect">
            <a:avLst/>
          </a:prstGeom>
          <a:noFill/>
        </p:spPr>
        <p:txBody>
          <a:bodyPr wrap="none" rtlCol="0">
            <a:spAutoFit/>
          </a:bodyPr>
          <a:lstStyle/>
          <a:p>
            <a:r>
              <a:rPr lang="en-US" sz="1800" dirty="0" smtClean="0"/>
              <a:t>10 IVU</a:t>
            </a:r>
            <a:endParaRPr lang="en-US" sz="1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501796"/>
            <a:ext cx="3744416" cy="249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202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08" descr="bakgrund"/>
          <p:cNvPicPr>
            <a:picLocks noChangeArrowheads="1"/>
          </p:cNvPicPr>
          <p:nvPr/>
        </p:nvPicPr>
        <p:blipFill>
          <a:blip r:embed="rId2" cstate="print">
            <a:extLst>
              <a:ext uri="{28A0092B-C50C-407E-A947-70E740481C1C}">
                <a14:useLocalDpi xmlns:a14="http://schemas.microsoft.com/office/drawing/2010/main" val="0"/>
              </a:ext>
            </a:extLst>
          </a:blip>
          <a:srcRect l="36536" t="23534" r="27779" b="47618"/>
          <a:stretch>
            <a:fillRect/>
          </a:stretch>
        </p:blipFill>
        <p:spPr bwMode="auto">
          <a:xfrm>
            <a:off x="0" y="1052513"/>
            <a:ext cx="9144000" cy="5257800"/>
          </a:xfrm>
          <a:prstGeom prst="rect">
            <a:avLst/>
          </a:prstGeom>
          <a:noFill/>
          <a:ln w="9525">
            <a:noFill/>
            <a:miter lim="800000"/>
            <a:headEnd/>
            <a:tailEnd/>
          </a:ln>
        </p:spPr>
      </p:pic>
      <p:sp>
        <p:nvSpPr>
          <p:cNvPr id="21506" name="Title 1"/>
          <p:cNvSpPr>
            <a:spLocks noGrp="1"/>
          </p:cNvSpPr>
          <p:nvPr>
            <p:ph type="title"/>
          </p:nvPr>
        </p:nvSpPr>
        <p:spPr/>
        <p:txBody>
          <a:bodyPr/>
          <a:lstStyle/>
          <a:p>
            <a:r>
              <a:rPr lang="en-US" dirty="0" smtClean="0"/>
              <a:t>Thank You!</a:t>
            </a:r>
          </a:p>
        </p:txBody>
      </p:sp>
      <p:pic>
        <p:nvPicPr>
          <p:cNvPr id="21508" name="Picture 2" descr="C:\Users\BNJ\Desktop\maxHEAesslund1_101102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06" y="1493559"/>
            <a:ext cx="7776988" cy="43757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latshållare för sidfot 2"/>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44416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Collective Instability</a:t>
            </a:r>
            <a:endParaRPr lang="en-US" dirty="0"/>
          </a:p>
        </p:txBody>
      </p:sp>
      <p:sp>
        <p:nvSpPr>
          <p:cNvPr id="3" name="Content Placeholder 2"/>
          <p:cNvSpPr>
            <a:spLocks noGrp="1"/>
          </p:cNvSpPr>
          <p:nvPr>
            <p:ph idx="1"/>
          </p:nvPr>
        </p:nvSpPr>
        <p:spPr>
          <a:xfrm>
            <a:off x="467544" y="1196752"/>
            <a:ext cx="8229600" cy="4176464"/>
          </a:xfrm>
        </p:spPr>
        <p:txBody>
          <a:bodyPr/>
          <a:lstStyle/>
          <a:p>
            <a:r>
              <a:rPr lang="de-DE" dirty="0" smtClean="0"/>
              <a:t>Single Bunch</a:t>
            </a:r>
            <a:endParaRPr lang="en-US" dirty="0" smtClean="0"/>
          </a:p>
          <a:p>
            <a:r>
              <a:rPr lang="en-US" dirty="0" smtClean="0"/>
              <a:t>	</a:t>
            </a:r>
            <a:r>
              <a:rPr lang="en-US" b="0" dirty="0" smtClean="0">
                <a:solidFill>
                  <a:schemeClr val="accent1">
                    <a:lumMod val="75000"/>
                  </a:schemeClr>
                </a:solidFill>
                <a:hlinkClick r:id="rId2" action="ppaction://hlinksldjump"/>
              </a:rPr>
              <a:t>Microwave Instability</a:t>
            </a:r>
            <a:endParaRPr lang="en-US" b="0" dirty="0">
              <a:solidFill>
                <a:schemeClr val="accent1">
                  <a:lumMod val="75000"/>
                </a:schemeClr>
              </a:solidFill>
            </a:endParaRPr>
          </a:p>
          <a:p>
            <a:r>
              <a:rPr lang="en-US" b="0" dirty="0" smtClean="0">
                <a:solidFill>
                  <a:schemeClr val="accent1">
                    <a:lumMod val="75000"/>
                  </a:schemeClr>
                </a:solidFill>
              </a:rPr>
              <a:t>	</a:t>
            </a:r>
            <a:r>
              <a:rPr lang="en-US" b="0" dirty="0" smtClean="0">
                <a:solidFill>
                  <a:schemeClr val="accent1">
                    <a:lumMod val="75000"/>
                  </a:schemeClr>
                </a:solidFill>
                <a:hlinkClick r:id="rId3" action="ppaction://hlinksldjump"/>
              </a:rPr>
              <a:t>Transverse </a:t>
            </a:r>
            <a:r>
              <a:rPr lang="en-US" b="0" dirty="0">
                <a:solidFill>
                  <a:schemeClr val="accent1">
                    <a:lumMod val="75000"/>
                  </a:schemeClr>
                </a:solidFill>
                <a:hlinkClick r:id="rId3" action="ppaction://hlinksldjump"/>
              </a:rPr>
              <a:t>Mode </a:t>
            </a:r>
            <a:r>
              <a:rPr lang="en-US" b="0" dirty="0" smtClean="0">
                <a:solidFill>
                  <a:schemeClr val="accent1">
                    <a:lumMod val="75000"/>
                  </a:schemeClr>
                </a:solidFill>
                <a:hlinkClick r:id="rId3" action="ppaction://hlinksldjump"/>
              </a:rPr>
              <a:t>Coupling</a:t>
            </a:r>
            <a:endParaRPr lang="en-US" b="0" dirty="0" smtClean="0">
              <a:solidFill>
                <a:schemeClr val="accent1">
                  <a:lumMod val="75000"/>
                </a:schemeClr>
              </a:solidFill>
            </a:endParaRPr>
          </a:p>
          <a:p>
            <a:endParaRPr lang="en-US" dirty="0"/>
          </a:p>
          <a:p>
            <a:r>
              <a:rPr lang="de-DE" dirty="0" smtClean="0"/>
              <a:t>Multi-Bunch</a:t>
            </a:r>
            <a:endParaRPr lang="en-US" dirty="0" smtClean="0"/>
          </a:p>
          <a:p>
            <a:r>
              <a:rPr lang="en-US" dirty="0" smtClean="0"/>
              <a:t>	</a:t>
            </a:r>
            <a:r>
              <a:rPr lang="en-US" b="0" dirty="0" smtClean="0">
                <a:solidFill>
                  <a:srgbClr val="00B0F0"/>
                </a:solidFill>
                <a:hlinkClick r:id="rId2" action="ppaction://hlinksldjump"/>
              </a:rPr>
              <a:t>Transverse multi-bunch instability driven by RW</a:t>
            </a:r>
            <a:r>
              <a:rPr lang="en-US" b="0" dirty="0" smtClean="0">
                <a:solidFill>
                  <a:srgbClr val="00B0F0"/>
                </a:solidFill>
              </a:rPr>
              <a:t>.</a:t>
            </a:r>
            <a:endParaRPr lang="en-US" b="0" dirty="0">
              <a:solidFill>
                <a:srgbClr val="00B0F0"/>
              </a:solidFill>
            </a:endParaRPr>
          </a:p>
          <a:p>
            <a:r>
              <a:rPr lang="de-DE" b="0" dirty="0" smtClean="0">
                <a:solidFill>
                  <a:srgbClr val="00B0F0"/>
                </a:solidFill>
              </a:rPr>
              <a:t>	</a:t>
            </a:r>
            <a:r>
              <a:rPr lang="de-DE" b="0" dirty="0" smtClean="0">
                <a:solidFill>
                  <a:srgbClr val="00B0F0"/>
                </a:solidFill>
                <a:hlinkClick r:id="rId4" action="ppaction://hlinksldjump"/>
              </a:rPr>
              <a:t>Coupled Bunch Instabilities driven by HOM</a:t>
            </a:r>
            <a:r>
              <a:rPr lang="de-DE" dirty="0" smtClean="0">
                <a:solidFill>
                  <a:srgbClr val="00B0F0"/>
                </a:solidFill>
                <a:hlinkClick r:id="rId4" action="ppaction://hlinksldjump"/>
              </a:rPr>
              <a:t>.</a:t>
            </a:r>
            <a:endParaRPr lang="en-US" dirty="0">
              <a:solidFill>
                <a:srgbClr val="00B0F0"/>
              </a:solidFill>
            </a:endParaRPr>
          </a:p>
          <a:p>
            <a:endParaRPr lang="en-US" dirty="0" smtClean="0"/>
          </a:p>
          <a:p>
            <a:r>
              <a:rPr lang="en-US" dirty="0" smtClean="0"/>
              <a:t>Impedance Modeling (</a:t>
            </a:r>
            <a:r>
              <a:rPr lang="en-US" dirty="0" err="1" smtClean="0"/>
              <a:t>Gdifdl</a:t>
            </a:r>
            <a:r>
              <a:rPr lang="en-US" dirty="0" smtClean="0"/>
              <a:t> + modeling for tracking)</a:t>
            </a:r>
          </a:p>
          <a:p>
            <a:endParaRPr lang="en-US" dirty="0"/>
          </a:p>
          <a:p>
            <a:endParaRPr lang="en-US" dirty="0"/>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sp>
        <p:nvSpPr>
          <p:cNvPr id="5" name="Right Arrow 4"/>
          <p:cNvSpPr/>
          <p:nvPr/>
        </p:nvSpPr>
        <p:spPr bwMode="auto">
          <a:xfrm>
            <a:off x="92002" y="4797152"/>
            <a:ext cx="360040" cy="21602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accent2"/>
              </a:solidFill>
              <a:effectLst/>
              <a:latin typeface="Arial" pitchFamily="34" charset="0"/>
            </a:endParaRPr>
          </a:p>
        </p:txBody>
      </p:sp>
      <p:sp>
        <p:nvSpPr>
          <p:cNvPr id="6" name="Right Arrow 5"/>
          <p:cNvSpPr/>
          <p:nvPr/>
        </p:nvSpPr>
        <p:spPr bwMode="auto">
          <a:xfrm>
            <a:off x="128328" y="3501008"/>
            <a:ext cx="360040" cy="216024"/>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accent2"/>
              </a:solidFill>
              <a:effectLst/>
              <a:latin typeface="Arial" pitchFamily="34" charset="0"/>
            </a:endParaRPr>
          </a:p>
        </p:txBody>
      </p:sp>
    </p:spTree>
    <p:extLst>
      <p:ext uri="{BB962C8B-B14F-4D97-AF65-F5344CB8AC3E}">
        <p14:creationId xmlns:p14="http://schemas.microsoft.com/office/powerpoint/2010/main" val="138464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GeV Ring Collective Effects</a:t>
            </a:r>
            <a:endParaRPr lang="en-US" dirty="0"/>
          </a:p>
        </p:txBody>
      </p:sp>
      <p:sp>
        <p:nvSpPr>
          <p:cNvPr id="3" name="Content Placeholder 2"/>
          <p:cNvSpPr>
            <a:spLocks noGrp="1"/>
          </p:cNvSpPr>
          <p:nvPr>
            <p:ph idx="1"/>
          </p:nvPr>
        </p:nvSpPr>
        <p:spPr>
          <a:xfrm>
            <a:off x="251520" y="1124744"/>
            <a:ext cx="8229600" cy="892696"/>
          </a:xfrm>
        </p:spPr>
        <p:txBody>
          <a:bodyPr/>
          <a:lstStyle/>
          <a:p>
            <a:r>
              <a:rPr lang="en-US" dirty="0" smtClean="0"/>
              <a:t>Impedance of additional  vacuum chamber elements calculated (</a:t>
            </a:r>
            <a:r>
              <a:rPr lang="en-US" dirty="0" err="1" smtClean="0"/>
              <a:t>T.Günzel</a:t>
            </a:r>
            <a:r>
              <a:rPr lang="en-US" dirty="0" smtClean="0"/>
              <a:t>, ALBA)</a:t>
            </a:r>
            <a:endParaRPr lang="en-US" dirty="0"/>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060848"/>
            <a:ext cx="482295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31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Collective Effects in 3 GeV Ring</a:t>
            </a:r>
            <a:endParaRPr lang="en-US" dirty="0"/>
          </a:p>
        </p:txBody>
      </p:sp>
      <p:sp>
        <p:nvSpPr>
          <p:cNvPr id="3" name="Content Placeholder 2"/>
          <p:cNvSpPr>
            <a:spLocks noGrp="1"/>
          </p:cNvSpPr>
          <p:nvPr>
            <p:ph idx="1"/>
          </p:nvPr>
        </p:nvSpPr>
        <p:spPr>
          <a:xfrm>
            <a:off x="395536" y="1268760"/>
            <a:ext cx="8229600" cy="4525963"/>
          </a:xfrm>
        </p:spPr>
        <p:txBody>
          <a:bodyPr/>
          <a:lstStyle/>
          <a:p>
            <a:r>
              <a:rPr lang="en-US" dirty="0" smtClean="0"/>
              <a:t>Studies of RW (freq. domain) by </a:t>
            </a:r>
            <a:r>
              <a:rPr lang="en-US" dirty="0" err="1" smtClean="0"/>
              <a:t>R.Nagaoka</a:t>
            </a:r>
            <a:r>
              <a:rPr lang="en-US" dirty="0" smtClean="0"/>
              <a:t> (SOLEIL) now including BB impedance (</a:t>
            </a:r>
            <a:r>
              <a:rPr lang="en-US" dirty="0" err="1" smtClean="0"/>
              <a:t>fr</a:t>
            </a:r>
            <a:r>
              <a:rPr lang="en-US" dirty="0" smtClean="0"/>
              <a:t>=22 GHz). </a:t>
            </a:r>
            <a:endParaRPr lang="en-US" dirty="0"/>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71328"/>
            <a:ext cx="6264696" cy="3807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7137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Collective Effects in 3 GeV </a:t>
            </a:r>
            <a:r>
              <a:rPr lang="en-US" dirty="0" err="1" smtClean="0"/>
              <a:t>RIng</a:t>
            </a:r>
            <a:endParaRPr lang="en-US" dirty="0"/>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04" y="1988840"/>
            <a:ext cx="435627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3" y="2022377"/>
            <a:ext cx="4320480" cy="307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835696" y="1588730"/>
            <a:ext cx="1140056" cy="400110"/>
          </a:xfrm>
          <a:prstGeom prst="rect">
            <a:avLst/>
          </a:prstGeom>
          <a:noFill/>
        </p:spPr>
        <p:txBody>
          <a:bodyPr wrap="none" rtlCol="0">
            <a:spAutoFit/>
          </a:bodyPr>
          <a:lstStyle/>
          <a:p>
            <a:r>
              <a:rPr lang="en-US" sz="2000" dirty="0" smtClean="0"/>
              <a:t>HC OFF</a:t>
            </a:r>
            <a:endParaRPr lang="en-US" sz="2000" dirty="0"/>
          </a:p>
        </p:txBody>
      </p:sp>
      <p:sp>
        <p:nvSpPr>
          <p:cNvPr id="9" name="TextBox 8"/>
          <p:cNvSpPr txBox="1"/>
          <p:nvPr/>
        </p:nvSpPr>
        <p:spPr>
          <a:xfrm>
            <a:off x="6090205" y="1588730"/>
            <a:ext cx="1011815" cy="400110"/>
          </a:xfrm>
          <a:prstGeom prst="rect">
            <a:avLst/>
          </a:prstGeom>
          <a:noFill/>
        </p:spPr>
        <p:txBody>
          <a:bodyPr wrap="none" rtlCol="0">
            <a:spAutoFit/>
          </a:bodyPr>
          <a:lstStyle/>
          <a:p>
            <a:r>
              <a:rPr lang="en-US" sz="2000" dirty="0" smtClean="0"/>
              <a:t>HC ON</a:t>
            </a:r>
            <a:endParaRPr lang="en-US" sz="2000" dirty="0"/>
          </a:p>
        </p:txBody>
      </p:sp>
      <p:sp>
        <p:nvSpPr>
          <p:cNvPr id="7" name="Rectangle 6"/>
          <p:cNvSpPr/>
          <p:nvPr/>
        </p:nvSpPr>
        <p:spPr bwMode="auto">
          <a:xfrm>
            <a:off x="8172400" y="3913237"/>
            <a:ext cx="360040" cy="21602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accent2"/>
              </a:solidFill>
              <a:effectLst/>
              <a:latin typeface="Arial" pitchFamily="34" charset="0"/>
            </a:endParaRPr>
          </a:p>
        </p:txBody>
      </p:sp>
      <p:sp>
        <p:nvSpPr>
          <p:cNvPr id="8" name="TextBox 7"/>
          <p:cNvSpPr txBox="1"/>
          <p:nvPr/>
        </p:nvSpPr>
        <p:spPr>
          <a:xfrm>
            <a:off x="172384" y="5683696"/>
            <a:ext cx="2831224" cy="246221"/>
          </a:xfrm>
          <a:prstGeom prst="rect">
            <a:avLst/>
          </a:prstGeom>
          <a:noFill/>
        </p:spPr>
        <p:txBody>
          <a:bodyPr wrap="none" rtlCol="0">
            <a:spAutoFit/>
          </a:bodyPr>
          <a:lstStyle/>
          <a:p>
            <a:r>
              <a:rPr lang="en-US" dirty="0" smtClean="0"/>
              <a:t>Calculations by Ryutaro </a:t>
            </a:r>
            <a:r>
              <a:rPr lang="en-US" dirty="0" err="1" smtClean="0"/>
              <a:t>Nagaoka</a:t>
            </a:r>
            <a:r>
              <a:rPr lang="en-US" dirty="0"/>
              <a:t> </a:t>
            </a:r>
            <a:r>
              <a:rPr lang="en-US" dirty="0" smtClean="0"/>
              <a:t>(SOLEIL)</a:t>
            </a:r>
            <a:endParaRPr lang="en-US" dirty="0"/>
          </a:p>
        </p:txBody>
      </p:sp>
      <p:sp>
        <p:nvSpPr>
          <p:cNvPr id="11" name="Rectangle 10"/>
          <p:cNvSpPr/>
          <p:nvPr/>
        </p:nvSpPr>
        <p:spPr bwMode="auto">
          <a:xfrm>
            <a:off x="3923928" y="3717032"/>
            <a:ext cx="288032" cy="72008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accent2"/>
              </a:solidFill>
              <a:effectLst/>
              <a:latin typeface="Arial" pitchFamily="34" charset="0"/>
            </a:endParaRPr>
          </a:p>
        </p:txBody>
      </p:sp>
    </p:spTree>
    <p:extLst>
      <p:ext uri="{BB962C8B-B14F-4D97-AF65-F5344CB8AC3E}">
        <p14:creationId xmlns:p14="http://schemas.microsoft.com/office/powerpoint/2010/main" val="754098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81528"/>
            <a:ext cx="7499176" cy="454188"/>
          </a:xfrm>
        </p:spPr>
        <p:txBody>
          <a:bodyPr>
            <a:normAutofit fontScale="90000"/>
          </a:bodyPr>
          <a:lstStyle/>
          <a:p>
            <a:r>
              <a:rPr lang="en-US" dirty="0" smtClean="0"/>
              <a:t>Project Critical Path</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31803"/>
            <a:ext cx="8861078" cy="628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946437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Milestones – 3 GeV Ring Magnets</a:t>
            </a:r>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96752"/>
            <a:ext cx="8957796" cy="4768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17171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7202" y="0"/>
            <a:ext cx="8507288" cy="1143000"/>
          </a:xfrm>
        </p:spPr>
        <p:txBody>
          <a:bodyPr>
            <a:normAutofit fontScale="90000"/>
          </a:bodyPr>
          <a:lstStyle/>
          <a:p>
            <a:r>
              <a:rPr lang="en-US" dirty="0" smtClean="0"/>
              <a:t>Milestones - 3 GeV Ring Vacuum System</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8" y="1268760"/>
            <a:ext cx="9015316" cy="4706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656003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8943" y="116632"/>
            <a:ext cx="8229600" cy="868958"/>
          </a:xfrm>
        </p:spPr>
        <p:txBody>
          <a:bodyPr/>
          <a:lstStyle/>
          <a:p>
            <a:r>
              <a:rPr lang="en-US" dirty="0" smtClean="0"/>
              <a:t>Milestones - 3 GeV Ring RF System</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6" y="1340768"/>
            <a:ext cx="9123524" cy="478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372110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875" y="404664"/>
            <a:ext cx="8591550"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180418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Modeling</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48880"/>
            <a:ext cx="4996426" cy="300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051720" y="1726640"/>
            <a:ext cx="2069797" cy="369332"/>
          </a:xfrm>
          <a:prstGeom prst="rect">
            <a:avLst/>
          </a:prstGeom>
          <a:noFill/>
        </p:spPr>
        <p:txBody>
          <a:bodyPr wrap="none" rtlCol="0">
            <a:spAutoFit/>
          </a:bodyPr>
          <a:lstStyle/>
          <a:p>
            <a:r>
              <a:rPr lang="en-US" b="1" dirty="0" smtClean="0">
                <a:solidFill>
                  <a:schemeClr val="accent2"/>
                </a:solidFill>
              </a:rPr>
              <a:t>Alignment Errors</a:t>
            </a:r>
            <a:endParaRPr lang="en-US" b="1" dirty="0">
              <a:solidFill>
                <a:schemeClr val="accent2"/>
              </a:solidFill>
            </a:endParaRPr>
          </a:p>
        </p:txBody>
      </p:sp>
      <p:sp>
        <p:nvSpPr>
          <p:cNvPr id="7" name="TextBox 6"/>
          <p:cNvSpPr txBox="1"/>
          <p:nvPr/>
        </p:nvSpPr>
        <p:spPr>
          <a:xfrm>
            <a:off x="6516216" y="1700808"/>
            <a:ext cx="1479892" cy="369332"/>
          </a:xfrm>
          <a:prstGeom prst="rect">
            <a:avLst/>
          </a:prstGeom>
          <a:noFill/>
        </p:spPr>
        <p:txBody>
          <a:bodyPr wrap="none" rtlCol="0">
            <a:spAutoFit/>
          </a:bodyPr>
          <a:lstStyle/>
          <a:p>
            <a:r>
              <a:rPr lang="en-US" b="1" dirty="0" smtClean="0">
                <a:solidFill>
                  <a:schemeClr val="accent2"/>
                </a:solidFill>
              </a:rPr>
              <a:t>Field Errors</a:t>
            </a:r>
            <a:endParaRPr lang="en-US" b="1" dirty="0">
              <a:solidFill>
                <a:schemeClr val="accent2"/>
              </a:solidFill>
            </a:endParaRPr>
          </a:p>
        </p:txBody>
      </p:sp>
      <p:sp>
        <p:nvSpPr>
          <p:cNvPr id="6" name="TextBox 5"/>
          <p:cNvSpPr txBox="1"/>
          <p:nvPr/>
        </p:nvSpPr>
        <p:spPr>
          <a:xfrm>
            <a:off x="5724128" y="2348880"/>
            <a:ext cx="3240360" cy="369332"/>
          </a:xfrm>
          <a:prstGeom prst="rect">
            <a:avLst/>
          </a:prstGeom>
          <a:noFill/>
        </p:spPr>
        <p:txBody>
          <a:bodyPr wrap="square" rtlCol="0">
            <a:spAutoFit/>
          </a:bodyPr>
          <a:lstStyle/>
          <a:p>
            <a:r>
              <a:rPr lang="en-US" dirty="0" smtClean="0"/>
              <a:t>0.05 % </a:t>
            </a:r>
            <a:r>
              <a:rPr lang="en-US" dirty="0" err="1" smtClean="0"/>
              <a:t>rms</a:t>
            </a:r>
            <a:r>
              <a:rPr lang="en-US" dirty="0" smtClean="0"/>
              <a:t> with cut-off at </a:t>
            </a:r>
            <a:r>
              <a:rPr lang="en-US" dirty="0" smtClean="0">
                <a:latin typeface="Calibri"/>
                <a:cs typeface="Calibri"/>
              </a:rPr>
              <a:t>±</a:t>
            </a:r>
            <a:r>
              <a:rPr lang="en-US" dirty="0" smtClean="0"/>
              <a:t>2</a:t>
            </a:r>
            <a:r>
              <a:rPr lang="el-GR" dirty="0">
                <a:latin typeface="Calibri"/>
                <a:cs typeface="Calibri"/>
              </a:rPr>
              <a:t> σ</a:t>
            </a:r>
            <a:r>
              <a:rPr lang="en-US" dirty="0" smtClean="0"/>
              <a:t> </a:t>
            </a:r>
            <a:endParaRPr lang="en-US" dirty="0"/>
          </a:p>
        </p:txBody>
      </p:sp>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7273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692696"/>
            <a:ext cx="8534400" cy="647700"/>
          </a:xfrm>
        </p:spPr>
        <p:txBody>
          <a:bodyPr/>
          <a:lstStyle/>
          <a:p>
            <a:r>
              <a:rPr lang="en-US" dirty="0" smtClean="0"/>
              <a:t>Collective Effects in the 3 GeV Ring: Study Plan</a:t>
            </a: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179512" y="1412776"/>
            <a:ext cx="8712968" cy="4525963"/>
          </a:xfrm>
        </p:spPr>
        <p:txBody>
          <a:bodyPr/>
          <a:lstStyle/>
          <a:p>
            <a:r>
              <a:rPr lang="en-US" dirty="0" smtClean="0"/>
              <a:t>Study </a:t>
            </a:r>
            <a:r>
              <a:rPr lang="en-US" dirty="0"/>
              <a:t>Program on Collective Effects in the 3 GeV ring </a:t>
            </a:r>
            <a:r>
              <a:rPr lang="en-US" dirty="0" smtClean="0"/>
              <a:t>has been initiated: </a:t>
            </a:r>
          </a:p>
          <a:p>
            <a:r>
              <a:rPr lang="en-US" dirty="0" smtClean="0"/>
              <a:t>Purpose: </a:t>
            </a:r>
            <a:r>
              <a:rPr lang="en-US" dirty="0" smtClean="0">
                <a:solidFill>
                  <a:srgbClr val="00B0F0"/>
                </a:solidFill>
              </a:rPr>
              <a:t>Extend </a:t>
            </a:r>
            <a:r>
              <a:rPr lang="en-US" dirty="0">
                <a:solidFill>
                  <a:srgbClr val="00B0F0"/>
                </a:solidFill>
              </a:rPr>
              <a:t>the work reported on the DDR, in order to check that achieving stable operation at 500 mA is indeed feasible.</a:t>
            </a:r>
          </a:p>
          <a:p>
            <a:r>
              <a:rPr lang="en-US" dirty="0"/>
              <a:t> This program is a joint effort of </a:t>
            </a:r>
            <a:r>
              <a:rPr lang="en-US" dirty="0" smtClean="0"/>
              <a:t>MAX-lab </a:t>
            </a:r>
            <a:r>
              <a:rPr lang="en-US" dirty="0"/>
              <a:t>staff and </a:t>
            </a:r>
            <a:r>
              <a:rPr lang="en-US" dirty="0">
                <a:solidFill>
                  <a:srgbClr val="00B0F0"/>
                </a:solidFill>
              </a:rPr>
              <a:t>Ryutaro </a:t>
            </a:r>
            <a:r>
              <a:rPr lang="en-US" dirty="0" err="1">
                <a:solidFill>
                  <a:srgbClr val="00B0F0"/>
                </a:solidFill>
              </a:rPr>
              <a:t>Nagaoka</a:t>
            </a:r>
            <a:r>
              <a:rPr lang="en-US" dirty="0">
                <a:solidFill>
                  <a:srgbClr val="00B0F0"/>
                </a:solidFill>
              </a:rPr>
              <a:t> </a:t>
            </a:r>
            <a:r>
              <a:rPr lang="en-US" dirty="0"/>
              <a:t>(SOLEIL) and </a:t>
            </a:r>
            <a:r>
              <a:rPr lang="en-US" dirty="0" smtClean="0">
                <a:solidFill>
                  <a:srgbClr val="00B0F0"/>
                </a:solidFill>
              </a:rPr>
              <a:t>Thomas </a:t>
            </a:r>
            <a:r>
              <a:rPr lang="en-US" dirty="0" err="1">
                <a:solidFill>
                  <a:srgbClr val="00B0F0"/>
                </a:solidFill>
              </a:rPr>
              <a:t>Günzel</a:t>
            </a:r>
            <a:r>
              <a:rPr lang="en-US" dirty="0">
                <a:solidFill>
                  <a:srgbClr val="00B0F0"/>
                </a:solidFill>
              </a:rPr>
              <a:t> </a:t>
            </a:r>
            <a:r>
              <a:rPr lang="en-US" dirty="0"/>
              <a:t>(ALBA).</a:t>
            </a:r>
          </a:p>
          <a:p>
            <a:r>
              <a:rPr lang="de-DE" dirty="0"/>
              <a:t>A</a:t>
            </a:r>
            <a:r>
              <a:rPr lang="de-DE" dirty="0" smtClean="0"/>
              <a:t> presentation this afternoon will highlight preliminary results of that program.</a:t>
            </a:r>
            <a:endParaRPr lang="en-US" dirty="0"/>
          </a:p>
        </p:txBody>
      </p:sp>
      <p:sp>
        <p:nvSpPr>
          <p:cNvPr id="4" name="Footer Placeholder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1062723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3 GeV ring: dynamic Aperture</a:t>
            </a:r>
            <a:endParaRPr lang="en-US"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00681"/>
            <a:ext cx="9151081" cy="3616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505877"/>
            <a:ext cx="6282702" cy="440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latshållare för sidfot 3"/>
          <p:cNvSpPr>
            <a:spLocks noGrp="1"/>
          </p:cNvSpPr>
          <p:nvPr>
            <p:ph type="ftr" sz="quarter" idx="10"/>
          </p:nvPr>
        </p:nvSpPr>
        <p:spPr/>
        <p:txBody>
          <a:bodyPr/>
          <a:lstStyle/>
          <a:p>
            <a:r>
              <a:rPr lang="sv-SE" smtClean="0"/>
              <a:t>Magnus Sjöström        March 5, 2012</a:t>
            </a:r>
            <a:endParaRPr lang="de-DE" dirty="0"/>
          </a:p>
        </p:txBody>
      </p:sp>
    </p:spTree>
    <p:extLst>
      <p:ext uri="{BB962C8B-B14F-4D97-AF65-F5344CB8AC3E}">
        <p14:creationId xmlns:p14="http://schemas.microsoft.com/office/powerpoint/2010/main" val="268467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3293</TotalTime>
  <Words>3525</Words>
  <Application>Microsoft Office PowerPoint</Application>
  <PresentationFormat>Bildspel på skärmen (4:3)</PresentationFormat>
  <Paragraphs>573</Paragraphs>
  <Slides>80</Slides>
  <Notes>14</Notes>
  <HiddenSlides>54</HiddenSlides>
  <MMClips>0</MMClips>
  <ScaleCrop>false</ScaleCrop>
  <HeadingPairs>
    <vt:vector size="4" baseType="variant">
      <vt:variant>
        <vt:lpstr>Tema</vt:lpstr>
      </vt:variant>
      <vt:variant>
        <vt:i4>1</vt:i4>
      </vt:variant>
      <vt:variant>
        <vt:lpstr>Bildrubriker</vt:lpstr>
      </vt:variant>
      <vt:variant>
        <vt:i4>80</vt:i4>
      </vt:variant>
    </vt:vector>
  </HeadingPairs>
  <TitlesOfParts>
    <vt:vector size="81" baseType="lpstr">
      <vt:lpstr>1_Default Design</vt:lpstr>
      <vt:lpstr>PowerPoint-presentation</vt:lpstr>
      <vt:lpstr>Outline</vt:lpstr>
      <vt:lpstr>Facility layout</vt:lpstr>
      <vt:lpstr>Storage Rings Parameters</vt:lpstr>
      <vt:lpstr>3 GeV ring: optics modification</vt:lpstr>
      <vt:lpstr>3 GeV ring: optics modification</vt:lpstr>
      <vt:lpstr>Modified Storage Ring Optics: non-linear</vt:lpstr>
      <vt:lpstr>Error Modeling</vt:lpstr>
      <vt:lpstr>3 GeV ring: dynamic Aperture</vt:lpstr>
      <vt:lpstr>3 GeV ring: lattice momentum acc.</vt:lpstr>
      <vt:lpstr>3 GeV ring magnets</vt:lpstr>
      <vt:lpstr>3 GeV ring magnets</vt:lpstr>
      <vt:lpstr>Main challenges for manufacturing:</vt:lpstr>
      <vt:lpstr>Main challenges for us, during manufacturing:</vt:lpstr>
      <vt:lpstr>Status – magnet design</vt:lpstr>
      <vt:lpstr>Status – magnet manufacturing</vt:lpstr>
      <vt:lpstr>3 GeV ring vacuum</vt:lpstr>
      <vt:lpstr>3 GeV ring typical chamber</vt:lpstr>
      <vt:lpstr>Outline</vt:lpstr>
      <vt:lpstr>3 GeV Ring Vacuum System</vt:lpstr>
      <vt:lpstr>Vacuum System Design 3 GeV Ring</vt:lpstr>
      <vt:lpstr>Steel to Copper: Why ?</vt:lpstr>
      <vt:lpstr> VC1</vt:lpstr>
      <vt:lpstr>New Heat Load Limits from IDs</vt:lpstr>
      <vt:lpstr> VC5</vt:lpstr>
      <vt:lpstr>Vacuum System Procurement</vt:lpstr>
      <vt:lpstr>Status Manufacturing</vt:lpstr>
      <vt:lpstr>Prototype 3 GeV Ring Magnet Block</vt:lpstr>
      <vt:lpstr>mc prototype measurements</vt:lpstr>
      <vt:lpstr>Example Measurements </vt:lpstr>
      <vt:lpstr>Magnet Prototype Measurements</vt:lpstr>
      <vt:lpstr>Magnet Prototype Measurements</vt:lpstr>
      <vt:lpstr>Magnet Prototype Measurements</vt:lpstr>
      <vt:lpstr>Magnet Prototype Measurements</vt:lpstr>
      <vt:lpstr>Magnetic Prototype Measurements</vt:lpstr>
      <vt:lpstr>Magnet Prototype Measurements</vt:lpstr>
      <vt:lpstr>Magnet Prototype Measurements</vt:lpstr>
      <vt:lpstr>Magnet Prototype Measurements</vt:lpstr>
      <vt:lpstr>RF Systems, storage rings</vt:lpstr>
      <vt:lpstr>Pre-series Cavity</vt:lpstr>
      <vt:lpstr>RF System – Harmonic Cavity</vt:lpstr>
      <vt:lpstr>PowerPoint-presentation</vt:lpstr>
      <vt:lpstr>RF Systems: LLRF Test Results</vt:lpstr>
      <vt:lpstr>Orbit feedback in the 3 GeV Ring</vt:lpstr>
      <vt:lpstr> VC2: Positions for fast correctors </vt:lpstr>
      <vt:lpstr> VC1: Position for fast correctors</vt:lpstr>
      <vt:lpstr>Orbit feedback, actuator bandwidth</vt:lpstr>
      <vt:lpstr>1.5 GeV Ring </vt:lpstr>
      <vt:lpstr>1.5 GeV ring - Magnets</vt:lpstr>
      <vt:lpstr>1.5 GeV Ring Vacuum System</vt:lpstr>
      <vt:lpstr>1.5 GeV ring - vacuum</vt:lpstr>
      <vt:lpstr>Construction Work Geologic Properties</vt:lpstr>
      <vt:lpstr>Examples: Green Field Vibrations</vt:lpstr>
      <vt:lpstr>3 GeV Ring Achromat Mock-Up </vt:lpstr>
      <vt:lpstr>Project Milestones</vt:lpstr>
      <vt:lpstr>Status - injector</vt:lpstr>
      <vt:lpstr>PowerPoint-presentation</vt:lpstr>
      <vt:lpstr>Modular RF System</vt:lpstr>
      <vt:lpstr>New e- gun lay-out</vt:lpstr>
      <vt:lpstr>Status - guns</vt:lpstr>
      <vt:lpstr>Time Structure</vt:lpstr>
      <vt:lpstr>Injection studies</vt:lpstr>
      <vt:lpstr>Injection studies</vt:lpstr>
      <vt:lpstr>Injection studies</vt:lpstr>
      <vt:lpstr>Injection studies, multipole kicker</vt:lpstr>
      <vt:lpstr>Injection studies, multipole kicker</vt:lpstr>
      <vt:lpstr>Injection studies, dipole kicker</vt:lpstr>
      <vt:lpstr>Multipole Kicker Specification</vt:lpstr>
      <vt:lpstr>Dipole kicker specifications</vt:lpstr>
      <vt:lpstr>Thank You!</vt:lpstr>
      <vt:lpstr>Collective Instability</vt:lpstr>
      <vt:lpstr>3 GeV Ring Collective Effects</vt:lpstr>
      <vt:lpstr>Collective Effects in 3 GeV Ring</vt:lpstr>
      <vt:lpstr>Collective Effects in 3 GeV RIng</vt:lpstr>
      <vt:lpstr>Project Critical Path</vt:lpstr>
      <vt:lpstr>Milestones – 3 GeV Ring Magnets</vt:lpstr>
      <vt:lpstr>Milestones - 3 GeV Ring Vacuum System</vt:lpstr>
      <vt:lpstr>Milestones - 3 GeV Ring RF System</vt:lpstr>
      <vt:lpstr>PowerPoint-presentation</vt:lpstr>
      <vt:lpstr>Collective Effects in the 3 GeV Ring: Study Plan  </vt:lpstr>
    </vt:vector>
  </TitlesOfParts>
  <Company>MAX-lab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Pedro Fernandes Tavares;Magnus Sjöström</dc:creator>
  <cp:lastModifiedBy>Magnus</cp:lastModifiedBy>
  <cp:revision>162</cp:revision>
  <dcterms:created xsi:type="dcterms:W3CDTF">2011-11-18T07:47:43Z</dcterms:created>
  <dcterms:modified xsi:type="dcterms:W3CDTF">2012-03-05T20:23:22Z</dcterms:modified>
</cp:coreProperties>
</file>